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4"/>
  </p:notesMasterIdLst>
  <p:sldIdLst>
    <p:sldId id="5365" r:id="rId2"/>
    <p:sldId id="5200" r:id="rId3"/>
    <p:sldId id="5201" r:id="rId4"/>
    <p:sldId id="5378" r:id="rId5"/>
    <p:sldId id="5383" r:id="rId6"/>
    <p:sldId id="4879" r:id="rId7"/>
    <p:sldId id="5175" r:id="rId8"/>
    <p:sldId id="5177" r:id="rId9"/>
    <p:sldId id="4970" r:id="rId10"/>
    <p:sldId id="5178" r:id="rId11"/>
    <p:sldId id="3678" r:id="rId12"/>
    <p:sldId id="3679" r:id="rId13"/>
    <p:sldId id="5179" r:id="rId14"/>
    <p:sldId id="4933" r:id="rId15"/>
    <p:sldId id="5180" r:id="rId16"/>
    <p:sldId id="5181" r:id="rId17"/>
    <p:sldId id="4938" r:id="rId18"/>
    <p:sldId id="4937" r:id="rId19"/>
    <p:sldId id="5182" r:id="rId20"/>
    <p:sldId id="4971" r:id="rId21"/>
    <p:sldId id="1453" r:id="rId22"/>
    <p:sldId id="1455" r:id="rId23"/>
    <p:sldId id="5183" r:id="rId24"/>
    <p:sldId id="5185" r:id="rId25"/>
    <p:sldId id="5186" r:id="rId26"/>
    <p:sldId id="5187" r:id="rId27"/>
    <p:sldId id="5188" r:id="rId28"/>
    <p:sldId id="4951" r:id="rId29"/>
    <p:sldId id="4952" r:id="rId30"/>
    <p:sldId id="4953" r:id="rId31"/>
    <p:sldId id="5189" r:id="rId32"/>
    <p:sldId id="5190" r:id="rId33"/>
    <p:sldId id="4964" r:id="rId34"/>
    <p:sldId id="5191" r:id="rId35"/>
    <p:sldId id="5192" r:id="rId36"/>
    <p:sldId id="4959" r:id="rId37"/>
    <p:sldId id="5193" r:id="rId38"/>
    <p:sldId id="4961" r:id="rId39"/>
    <p:sldId id="5194" r:id="rId40"/>
    <p:sldId id="5195" r:id="rId41"/>
    <p:sldId id="4967" r:id="rId42"/>
    <p:sldId id="4974" r:id="rId43"/>
    <p:sldId id="5196" r:id="rId44"/>
    <p:sldId id="5197" r:id="rId45"/>
    <p:sldId id="5379" r:id="rId46"/>
    <p:sldId id="4119" r:id="rId47"/>
    <p:sldId id="4833" r:id="rId48"/>
    <p:sldId id="5078" r:id="rId49"/>
    <p:sldId id="5246" r:id="rId50"/>
    <p:sldId id="4835" r:id="rId51"/>
    <p:sldId id="5245" r:id="rId52"/>
    <p:sldId id="5242" r:id="rId53"/>
    <p:sldId id="5258" r:id="rId54"/>
    <p:sldId id="4838" r:id="rId55"/>
    <p:sldId id="4837" r:id="rId56"/>
    <p:sldId id="5260" r:id="rId57"/>
    <p:sldId id="4839" r:id="rId58"/>
    <p:sldId id="4840" r:id="rId59"/>
    <p:sldId id="5263" r:id="rId60"/>
    <p:sldId id="5262" r:id="rId61"/>
    <p:sldId id="5384" r:id="rId62"/>
    <p:sldId id="5259" r:id="rId63"/>
    <p:sldId id="5264" r:id="rId64"/>
    <p:sldId id="4887" r:id="rId65"/>
    <p:sldId id="5241" r:id="rId66"/>
    <p:sldId id="5240" r:id="rId67"/>
    <p:sldId id="5243" r:id="rId68"/>
    <p:sldId id="4846" r:id="rId69"/>
    <p:sldId id="5381" r:id="rId70"/>
    <p:sldId id="5239" r:id="rId71"/>
    <p:sldId id="5382" r:id="rId72"/>
    <p:sldId id="4599"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86CA6"/>
    <a:srgbClr val="284EA6"/>
    <a:srgbClr val="2D57A6"/>
    <a:srgbClr val="3764B7"/>
    <a:srgbClr val="3861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5596"/>
    <p:restoredTop sz="97327"/>
  </p:normalViewPr>
  <p:slideViewPr>
    <p:cSldViewPr snapToGrid="0">
      <p:cViewPr varScale="1">
        <p:scale>
          <a:sx n="233" d="100"/>
          <a:sy n="233" d="100"/>
        </p:scale>
        <p:origin x="4832" y="496"/>
      </p:cViewPr>
      <p:guideLst/>
    </p:cSldViewPr>
  </p:slideViewPr>
  <p:notesTextViewPr>
    <p:cViewPr>
      <p:scale>
        <a:sx n="1" d="1"/>
        <a:sy n="1" d="1"/>
      </p:scale>
      <p:origin x="0" y="0"/>
    </p:cViewPr>
  </p:notesTextViewPr>
  <p:sorterViewPr>
    <p:cViewPr>
      <p:scale>
        <a:sx n="138" d="100"/>
        <a:sy n="13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A4DC9-20DD-9E4C-BE63-0184FD39E2E0}" type="datetimeFigureOut">
              <a:rPr lang="en-US" smtClean="0"/>
              <a:t>6/4/25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E28E0-FE07-9A44-95AB-02829C629534}" type="slidenum">
              <a:rPr lang="en-US" smtClean="0"/>
              <a:t>‹#›</a:t>
            </a:fld>
            <a:endParaRPr lang="en-US"/>
          </a:p>
        </p:txBody>
      </p:sp>
    </p:spTree>
    <p:extLst>
      <p:ext uri="{BB962C8B-B14F-4D97-AF65-F5344CB8AC3E}">
        <p14:creationId xmlns:p14="http://schemas.microsoft.com/office/powerpoint/2010/main" val="164465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2A11-F32E-43C9-61C2-FE22CF14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949A3-F1C8-6EB2-FFCF-6FE1A18DE6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9FF4F-D68C-D6DE-725E-98DDA3B9EE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C0703A-EBF2-FC70-8924-A3E0AF674EFA}"/>
              </a:ext>
            </a:extLst>
          </p:cNvPr>
          <p:cNvSpPr>
            <a:spLocks noGrp="1"/>
          </p:cNvSpPr>
          <p:nvPr>
            <p:ph type="sldNum" sz="quarter" idx="10"/>
          </p:nvPr>
        </p:nvSpPr>
        <p:spPr/>
        <p:txBody>
          <a:bodyPr/>
          <a:lstStyle/>
          <a:p>
            <a:fld id="{FC86B85C-57F3-154F-B42E-754239D30DE5}" type="slidenum">
              <a:rPr lang="en-US" smtClean="0"/>
              <a:t>1</a:t>
            </a:fld>
            <a:endParaRPr lang="en-US"/>
          </a:p>
        </p:txBody>
      </p:sp>
    </p:spTree>
    <p:extLst>
      <p:ext uri="{BB962C8B-B14F-4D97-AF65-F5344CB8AC3E}">
        <p14:creationId xmlns:p14="http://schemas.microsoft.com/office/powerpoint/2010/main" val="428633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Build expert variables </a:t>
            </a:r>
          </a:p>
        </p:txBody>
      </p:sp>
      <p:sp>
        <p:nvSpPr>
          <p:cNvPr id="4" name="Slide Number Placeholder 3"/>
          <p:cNvSpPr>
            <a:spLocks noGrp="1"/>
          </p:cNvSpPr>
          <p:nvPr>
            <p:ph type="sldNum" sz="quarter" idx="5"/>
          </p:nvPr>
        </p:nvSpPr>
        <p:spPr/>
        <p:txBody>
          <a:bodyPr/>
          <a:lstStyle/>
          <a:p>
            <a:fld id="{FC86B85C-57F3-154F-B42E-754239D30DE5}" type="slidenum">
              <a:rPr lang="en-US" smtClean="0"/>
              <a:t>52</a:t>
            </a:fld>
            <a:endParaRPr lang="en-US"/>
          </a:p>
        </p:txBody>
      </p:sp>
    </p:spTree>
    <p:extLst>
      <p:ext uri="{BB962C8B-B14F-4D97-AF65-F5344CB8AC3E}">
        <p14:creationId xmlns:p14="http://schemas.microsoft.com/office/powerpoint/2010/main" val="215449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56B0-EFE8-A011-3A1B-328FE57DC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78203-C01C-EAE6-DEA5-9708E31BE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B7808-C1DA-5F2E-8492-9CE68C9D6C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33BA4-8BF5-F65C-F105-D72785BAD93D}"/>
              </a:ext>
            </a:extLst>
          </p:cNvPr>
          <p:cNvSpPr>
            <a:spLocks noGrp="1"/>
          </p:cNvSpPr>
          <p:nvPr>
            <p:ph type="sldNum" sz="quarter" idx="5"/>
          </p:nvPr>
        </p:nvSpPr>
        <p:spPr/>
        <p:txBody>
          <a:bodyPr/>
          <a:lstStyle/>
          <a:p>
            <a:fld id="{FC86B85C-57F3-154F-B42E-754239D30DE5}" type="slidenum">
              <a:rPr lang="en-US" smtClean="0"/>
              <a:t>53</a:t>
            </a:fld>
            <a:endParaRPr lang="en-US"/>
          </a:p>
        </p:txBody>
      </p:sp>
    </p:spTree>
    <p:extLst>
      <p:ext uri="{BB962C8B-B14F-4D97-AF65-F5344CB8AC3E}">
        <p14:creationId xmlns:p14="http://schemas.microsoft.com/office/powerpoint/2010/main" val="160454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B85C-57F3-154F-B42E-754239D30DE5}" type="slidenum">
              <a:rPr lang="en-US" smtClean="0"/>
              <a:t>54</a:t>
            </a:fld>
            <a:endParaRPr lang="en-US"/>
          </a:p>
        </p:txBody>
      </p:sp>
    </p:spTree>
    <p:extLst>
      <p:ext uri="{BB962C8B-B14F-4D97-AF65-F5344CB8AC3E}">
        <p14:creationId xmlns:p14="http://schemas.microsoft.com/office/powerpoint/2010/main" val="37172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B22A-C645-A8C2-135B-C09D1BA00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9A4D2-2C0D-CF5E-C6C4-80A26E64E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5616A-9E54-B00A-5FE6-02831C986E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B99702-30BB-1762-0A69-74BB78343BE0}"/>
              </a:ext>
            </a:extLst>
          </p:cNvPr>
          <p:cNvSpPr>
            <a:spLocks noGrp="1"/>
          </p:cNvSpPr>
          <p:nvPr>
            <p:ph type="sldNum" sz="quarter" idx="5"/>
          </p:nvPr>
        </p:nvSpPr>
        <p:spPr/>
        <p:txBody>
          <a:bodyPr/>
          <a:lstStyle/>
          <a:p>
            <a:fld id="{48BE28E0-FE07-9A44-95AB-02829C629534}" type="slidenum">
              <a:rPr lang="en-US" smtClean="0"/>
              <a:t>56</a:t>
            </a:fld>
            <a:endParaRPr lang="en-US"/>
          </a:p>
        </p:txBody>
      </p:sp>
    </p:spTree>
    <p:extLst>
      <p:ext uri="{BB962C8B-B14F-4D97-AF65-F5344CB8AC3E}">
        <p14:creationId xmlns:p14="http://schemas.microsoft.com/office/powerpoint/2010/main" val="418600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6B85C-57F3-154F-B42E-754239D30DE5}" type="slidenum">
              <a:rPr lang="en-US" smtClean="0"/>
              <a:t>58</a:t>
            </a:fld>
            <a:endParaRPr lang="en-US"/>
          </a:p>
        </p:txBody>
      </p:sp>
    </p:spTree>
    <p:extLst>
      <p:ext uri="{BB962C8B-B14F-4D97-AF65-F5344CB8AC3E}">
        <p14:creationId xmlns:p14="http://schemas.microsoft.com/office/powerpoint/2010/main" val="550646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9FF5-EA33-2B8D-63D8-06EC60703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98F0C-8A08-7666-936A-EA4A825C4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871B1-BB7C-C425-D101-1322C43B4A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E94E19-6AE8-B280-8C7C-7F7DC8F5936D}"/>
              </a:ext>
            </a:extLst>
          </p:cNvPr>
          <p:cNvSpPr>
            <a:spLocks noGrp="1"/>
          </p:cNvSpPr>
          <p:nvPr>
            <p:ph type="sldNum" sz="quarter" idx="10"/>
          </p:nvPr>
        </p:nvSpPr>
        <p:spPr/>
        <p:txBody>
          <a:bodyPr/>
          <a:lstStyle/>
          <a:p>
            <a:fld id="{FC86B85C-57F3-154F-B42E-754239D30DE5}" type="slidenum">
              <a:rPr lang="en-US" smtClean="0"/>
              <a:t>61</a:t>
            </a:fld>
            <a:endParaRPr lang="en-US"/>
          </a:p>
        </p:txBody>
      </p:sp>
    </p:spTree>
    <p:extLst>
      <p:ext uri="{BB962C8B-B14F-4D97-AF65-F5344CB8AC3E}">
        <p14:creationId xmlns:p14="http://schemas.microsoft.com/office/powerpoint/2010/main" val="2236125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D3F2-F268-FE8E-DA40-AB00D9DB2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7AA13-42B8-CB62-23FE-C6E6605D7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C3C47-9C5B-8362-3932-0103EF21C9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9B37E2-506B-984A-C93C-1511723CBA32}"/>
              </a:ext>
            </a:extLst>
          </p:cNvPr>
          <p:cNvSpPr>
            <a:spLocks noGrp="1"/>
          </p:cNvSpPr>
          <p:nvPr>
            <p:ph type="sldNum" sz="quarter" idx="5"/>
          </p:nvPr>
        </p:nvSpPr>
        <p:spPr/>
        <p:txBody>
          <a:bodyPr/>
          <a:lstStyle/>
          <a:p>
            <a:fld id="{FC86B85C-57F3-154F-B42E-754239D30DE5}" type="slidenum">
              <a:rPr lang="en-US" smtClean="0"/>
              <a:t>62</a:t>
            </a:fld>
            <a:endParaRPr lang="en-US"/>
          </a:p>
        </p:txBody>
      </p:sp>
    </p:spTree>
    <p:extLst>
      <p:ext uri="{BB962C8B-B14F-4D97-AF65-F5344CB8AC3E}">
        <p14:creationId xmlns:p14="http://schemas.microsoft.com/office/powerpoint/2010/main" val="314553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A0D31-9C2E-FD4C-5B7F-06A33C84E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0E87D-242B-B6B4-6688-3F2F61715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83D58-FA50-D4EE-BDC9-EF6AE29E9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D1F6C-E2BA-D3BB-B0F6-4A4899DAE8E0}"/>
              </a:ext>
            </a:extLst>
          </p:cNvPr>
          <p:cNvSpPr>
            <a:spLocks noGrp="1"/>
          </p:cNvSpPr>
          <p:nvPr>
            <p:ph type="sldNum" sz="quarter" idx="5"/>
          </p:nvPr>
        </p:nvSpPr>
        <p:spPr/>
        <p:txBody>
          <a:bodyPr/>
          <a:lstStyle/>
          <a:p>
            <a:fld id="{FC86B85C-57F3-154F-B42E-754239D30DE5}" type="slidenum">
              <a:rPr lang="en-US" smtClean="0"/>
              <a:t>63</a:t>
            </a:fld>
            <a:endParaRPr lang="en-US"/>
          </a:p>
        </p:txBody>
      </p:sp>
    </p:spTree>
    <p:extLst>
      <p:ext uri="{BB962C8B-B14F-4D97-AF65-F5344CB8AC3E}">
        <p14:creationId xmlns:p14="http://schemas.microsoft.com/office/powerpoint/2010/main" val="108448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B85C-57F3-154F-B42E-754239D30DE5}" type="slidenum">
              <a:rPr lang="en-US" smtClean="0"/>
              <a:t>65</a:t>
            </a:fld>
            <a:endParaRPr lang="en-US"/>
          </a:p>
        </p:txBody>
      </p:sp>
    </p:spTree>
    <p:extLst>
      <p:ext uri="{BB962C8B-B14F-4D97-AF65-F5344CB8AC3E}">
        <p14:creationId xmlns:p14="http://schemas.microsoft.com/office/powerpoint/2010/main" val="1885764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B85C-57F3-154F-B42E-754239D30DE5}" type="slidenum">
              <a:rPr lang="en-US" smtClean="0"/>
              <a:t>67</a:t>
            </a:fld>
            <a:endParaRPr lang="en-US"/>
          </a:p>
        </p:txBody>
      </p:sp>
    </p:spTree>
    <p:extLst>
      <p:ext uri="{BB962C8B-B14F-4D97-AF65-F5344CB8AC3E}">
        <p14:creationId xmlns:p14="http://schemas.microsoft.com/office/powerpoint/2010/main" val="3675311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53B92-6F50-2BD8-52A8-E63822C1B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75EDB-CB02-61F8-D72C-845C70AB0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D204F-48BC-6C40-E8E9-31CA7F82F0C7}"/>
              </a:ext>
            </a:extLst>
          </p:cNvPr>
          <p:cNvSpPr>
            <a:spLocks noGrp="1"/>
          </p:cNvSpPr>
          <p:nvPr>
            <p:ph type="body" idx="1"/>
          </p:nvPr>
        </p:nvSpPr>
        <p:spPr/>
        <p:txBody>
          <a:bodyPr/>
          <a:lstStyle/>
          <a:p>
            <a:r>
              <a:rPr lang="en-US" dirty="0"/>
              <a:t>4</a:t>
            </a:r>
          </a:p>
        </p:txBody>
      </p:sp>
      <p:sp>
        <p:nvSpPr>
          <p:cNvPr id="4" name="Slide Number Placeholder 3">
            <a:extLst>
              <a:ext uri="{FF2B5EF4-FFF2-40B4-BE49-F238E27FC236}">
                <a16:creationId xmlns:a16="http://schemas.microsoft.com/office/drawing/2014/main" id="{537276FF-E691-D24E-9416-9D6BAC6C0591}"/>
              </a:ext>
            </a:extLst>
          </p:cNvPr>
          <p:cNvSpPr>
            <a:spLocks noGrp="1"/>
          </p:cNvSpPr>
          <p:nvPr>
            <p:ph type="sldNum" sz="quarter" idx="5"/>
          </p:nvPr>
        </p:nvSpPr>
        <p:spPr/>
        <p:txBody>
          <a:bodyPr/>
          <a:lstStyle/>
          <a:p>
            <a:fld id="{48BE28E0-FE07-9A44-95AB-02829C629534}" type="slidenum">
              <a:rPr lang="en-US" smtClean="0"/>
              <a:t>2</a:t>
            </a:fld>
            <a:endParaRPr lang="en-US"/>
          </a:p>
        </p:txBody>
      </p:sp>
    </p:spTree>
    <p:extLst>
      <p:ext uri="{BB962C8B-B14F-4D97-AF65-F5344CB8AC3E}">
        <p14:creationId xmlns:p14="http://schemas.microsoft.com/office/powerpoint/2010/main" val="2810357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E28E0-FE07-9A44-95AB-02829C629534}" type="slidenum">
              <a:rPr lang="en-US" smtClean="0"/>
              <a:t>68</a:t>
            </a:fld>
            <a:endParaRPr lang="en-US"/>
          </a:p>
        </p:txBody>
      </p:sp>
    </p:spTree>
    <p:extLst>
      <p:ext uri="{BB962C8B-B14F-4D97-AF65-F5344CB8AC3E}">
        <p14:creationId xmlns:p14="http://schemas.microsoft.com/office/powerpoint/2010/main" val="161754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E28E0-FE07-9A44-95AB-02829C629534}" type="slidenum">
              <a:rPr lang="en-US" smtClean="0"/>
              <a:t>72</a:t>
            </a:fld>
            <a:endParaRPr lang="en-US"/>
          </a:p>
        </p:txBody>
      </p:sp>
    </p:spTree>
    <p:extLst>
      <p:ext uri="{BB962C8B-B14F-4D97-AF65-F5344CB8AC3E}">
        <p14:creationId xmlns:p14="http://schemas.microsoft.com/office/powerpoint/2010/main" val="271694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A0775-CCE3-BB11-6F0C-0CBEC79D5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7B23F-F2E9-1F53-EF1E-417BC728B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9867B-6171-C39C-4997-28BE6F20F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EA114A-95D9-559D-941F-C5CC01D591A3}"/>
              </a:ext>
            </a:extLst>
          </p:cNvPr>
          <p:cNvSpPr>
            <a:spLocks noGrp="1"/>
          </p:cNvSpPr>
          <p:nvPr>
            <p:ph type="sldNum" sz="quarter" idx="5"/>
          </p:nvPr>
        </p:nvSpPr>
        <p:spPr/>
        <p:txBody>
          <a:bodyPr/>
          <a:lstStyle/>
          <a:p>
            <a:fld id="{FC86B85C-57F3-154F-B42E-754239D30DE5}" type="slidenum">
              <a:rPr lang="en-US" smtClean="0"/>
              <a:t>5</a:t>
            </a:fld>
            <a:endParaRPr lang="en-US"/>
          </a:p>
        </p:txBody>
      </p:sp>
    </p:spTree>
    <p:extLst>
      <p:ext uri="{BB962C8B-B14F-4D97-AF65-F5344CB8AC3E}">
        <p14:creationId xmlns:p14="http://schemas.microsoft.com/office/powerpoint/2010/main" val="388153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B85C-57F3-154F-B42E-754239D30DE5}" type="slidenum">
              <a:rPr lang="en-US" smtClean="0"/>
              <a:t>6</a:t>
            </a:fld>
            <a:endParaRPr lang="en-US"/>
          </a:p>
        </p:txBody>
      </p:sp>
    </p:spTree>
    <p:extLst>
      <p:ext uri="{BB962C8B-B14F-4D97-AF65-F5344CB8AC3E}">
        <p14:creationId xmlns:p14="http://schemas.microsoft.com/office/powerpoint/2010/main" val="1269326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E28E0-FE07-9A44-95AB-02829C629534}" type="slidenum">
              <a:rPr lang="en-US" smtClean="0"/>
              <a:t>7</a:t>
            </a:fld>
            <a:endParaRPr lang="en-US"/>
          </a:p>
        </p:txBody>
      </p:sp>
    </p:spTree>
    <p:extLst>
      <p:ext uri="{BB962C8B-B14F-4D97-AF65-F5344CB8AC3E}">
        <p14:creationId xmlns:p14="http://schemas.microsoft.com/office/powerpoint/2010/main" val="82148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6B85C-57F3-154F-B42E-754239D30DE5}" type="slidenum">
              <a:rPr lang="en-US" smtClean="0"/>
              <a:t>48</a:t>
            </a:fld>
            <a:endParaRPr lang="en-US"/>
          </a:p>
        </p:txBody>
      </p:sp>
    </p:spTree>
    <p:extLst>
      <p:ext uri="{BB962C8B-B14F-4D97-AF65-F5344CB8AC3E}">
        <p14:creationId xmlns:p14="http://schemas.microsoft.com/office/powerpoint/2010/main" val="261479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8E91-113B-5221-8F7E-AC29A6F15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01DA7-39CF-0C26-696E-B427B38D0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C5E02-AAD2-A1B2-0BD3-A97B50A708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214BAB-0165-F06E-7EE9-3E855EC67AA8}"/>
              </a:ext>
            </a:extLst>
          </p:cNvPr>
          <p:cNvSpPr>
            <a:spLocks noGrp="1"/>
          </p:cNvSpPr>
          <p:nvPr>
            <p:ph type="sldNum" sz="quarter" idx="5"/>
          </p:nvPr>
        </p:nvSpPr>
        <p:spPr/>
        <p:txBody>
          <a:bodyPr/>
          <a:lstStyle/>
          <a:p>
            <a:fld id="{48BE28E0-FE07-9A44-95AB-02829C629534}" type="slidenum">
              <a:rPr lang="en-US" smtClean="0"/>
              <a:t>49</a:t>
            </a:fld>
            <a:endParaRPr lang="en-US"/>
          </a:p>
        </p:txBody>
      </p:sp>
    </p:spTree>
    <p:extLst>
      <p:ext uri="{BB962C8B-B14F-4D97-AF65-F5344CB8AC3E}">
        <p14:creationId xmlns:p14="http://schemas.microsoft.com/office/powerpoint/2010/main" val="200236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B85C-57F3-154F-B42E-754239D30DE5}" type="slidenum">
              <a:rPr lang="en-US" smtClean="0"/>
              <a:t>50</a:t>
            </a:fld>
            <a:endParaRPr lang="en-US"/>
          </a:p>
        </p:txBody>
      </p:sp>
    </p:spTree>
    <p:extLst>
      <p:ext uri="{BB962C8B-B14F-4D97-AF65-F5344CB8AC3E}">
        <p14:creationId xmlns:p14="http://schemas.microsoft.com/office/powerpoint/2010/main" val="25121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1041A-9E6A-DF94-65DE-FD4166526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DAD0-EE6B-33A7-C6D7-9922AE466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414DE-A460-371E-C04D-3582670FEF1F}"/>
              </a:ext>
            </a:extLst>
          </p:cNvPr>
          <p:cNvSpPr>
            <a:spLocks noGrp="1"/>
          </p:cNvSpPr>
          <p:nvPr>
            <p:ph type="body" idx="1"/>
          </p:nvPr>
        </p:nvSpPr>
        <p:spPr/>
        <p:txBody>
          <a:bodyPr/>
          <a:lstStyle/>
          <a:p>
            <a:r>
              <a:rPr lang="en-US" dirty="0"/>
              <a:t>Cleaning, </a:t>
            </a:r>
          </a:p>
        </p:txBody>
      </p:sp>
      <p:sp>
        <p:nvSpPr>
          <p:cNvPr id="4" name="Slide Number Placeholder 3">
            <a:extLst>
              <a:ext uri="{FF2B5EF4-FFF2-40B4-BE49-F238E27FC236}">
                <a16:creationId xmlns:a16="http://schemas.microsoft.com/office/drawing/2014/main" id="{2C4D9DED-3019-1D44-7150-A94F116A7CE2}"/>
              </a:ext>
            </a:extLst>
          </p:cNvPr>
          <p:cNvSpPr>
            <a:spLocks noGrp="1"/>
          </p:cNvSpPr>
          <p:nvPr>
            <p:ph type="sldNum" sz="quarter" idx="5"/>
          </p:nvPr>
        </p:nvSpPr>
        <p:spPr/>
        <p:txBody>
          <a:bodyPr/>
          <a:lstStyle/>
          <a:p>
            <a:fld id="{FC86B85C-57F3-154F-B42E-754239D30DE5}" type="slidenum">
              <a:rPr lang="en-US" smtClean="0"/>
              <a:t>51</a:t>
            </a:fld>
            <a:endParaRPr lang="en-US"/>
          </a:p>
        </p:txBody>
      </p:sp>
    </p:spTree>
    <p:extLst>
      <p:ext uri="{BB962C8B-B14F-4D97-AF65-F5344CB8AC3E}">
        <p14:creationId xmlns:p14="http://schemas.microsoft.com/office/powerpoint/2010/main" val="128884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79B05B6-0666-A449-8B6D-44C9F021ED0C}" type="datetime1">
              <a:rPr lang="en-US" smtClean="0"/>
              <a:t>6/4/25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6B5B0-EE93-4A40-8631-0F2B79BA9B92}" type="slidenum">
              <a:rPr lang="en-US" smtClean="0"/>
              <a:t>‹#›</a:t>
            </a:fld>
            <a:endParaRPr lang="en-US"/>
          </a:p>
        </p:txBody>
      </p:sp>
    </p:spTree>
    <p:extLst>
      <p:ext uri="{BB962C8B-B14F-4D97-AF65-F5344CB8AC3E}">
        <p14:creationId xmlns:p14="http://schemas.microsoft.com/office/powerpoint/2010/main" val="3469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BEF0CFA-E71C-2E48-B1DE-1C055755A823}" type="datetime1">
              <a:rPr lang="en-US" smtClean="0"/>
              <a:t>6/4/25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36B5B0-EE93-4A40-8631-0F2B79BA9B92}" type="slidenum">
              <a:rPr lang="en-US" smtClean="0"/>
              <a:t>‹#›</a:t>
            </a:fld>
            <a:endParaRPr lang="en-US"/>
          </a:p>
        </p:txBody>
      </p:sp>
    </p:spTree>
    <p:extLst>
      <p:ext uri="{BB962C8B-B14F-4D97-AF65-F5344CB8AC3E}">
        <p14:creationId xmlns:p14="http://schemas.microsoft.com/office/powerpoint/2010/main" val="68903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1F0EB29-3C45-CC49-A7C0-9B5F71EEB34F}" type="datetime1">
              <a:rPr lang="en-US" smtClean="0"/>
              <a:t>6/4/25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36B5B0-EE93-4A40-8631-0F2B79BA9B92}" type="slidenum">
              <a:rPr lang="en-US" smtClean="0"/>
              <a:t>‹#›</a:t>
            </a:fld>
            <a:endParaRPr lang="en-US"/>
          </a:p>
        </p:txBody>
      </p:sp>
    </p:spTree>
    <p:extLst>
      <p:ext uri="{BB962C8B-B14F-4D97-AF65-F5344CB8AC3E}">
        <p14:creationId xmlns:p14="http://schemas.microsoft.com/office/powerpoint/2010/main" val="36910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6120"/>
          </a:xfrm>
        </p:spPr>
        <p:txBody>
          <a:bodyPr>
            <a:normAutofit/>
          </a:bodyPr>
          <a:lstStyle>
            <a:lvl1pPr>
              <a:defRPr sz="3600">
                <a:latin typeface="+mn-lt"/>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36588B-673C-154D-B084-D457DFD285F0}" type="datetime1">
              <a:rPr lang="en-US" smtClean="0"/>
              <a:t>6/4/25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D9788-50B9-FE4F-BD86-303CACCBE7E1}" type="slidenum">
              <a:rPr lang="en-US" smtClean="0"/>
              <a:t>‹#›</a:t>
            </a:fld>
            <a:endParaRPr lang="en-US"/>
          </a:p>
        </p:txBody>
      </p:sp>
    </p:spTree>
    <p:extLst>
      <p:ext uri="{BB962C8B-B14F-4D97-AF65-F5344CB8AC3E}">
        <p14:creationId xmlns:p14="http://schemas.microsoft.com/office/powerpoint/2010/main" val="306191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Final">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9094" y="312983"/>
            <a:ext cx="8405812" cy="687334"/>
          </a:xfrm>
        </p:spPr>
        <p:txBody>
          <a:bodyPr>
            <a:noAutofit/>
          </a:bodyPr>
          <a:lstStyle>
            <a:lvl1pPr>
              <a:defRPr sz="3600">
                <a:latin typeface="+mn-lt"/>
              </a:defRPr>
            </a:lvl1pPr>
          </a:lstStyle>
          <a:p>
            <a:r>
              <a:rPr lang="en-US" dirty="0"/>
              <a:t>Click to edit Master title style</a:t>
            </a:r>
          </a:p>
        </p:txBody>
      </p:sp>
      <p:sp>
        <p:nvSpPr>
          <p:cNvPr id="3" name="Content Placeholder 2"/>
          <p:cNvSpPr>
            <a:spLocks noGrp="1"/>
          </p:cNvSpPr>
          <p:nvPr>
            <p:ph idx="1"/>
          </p:nvPr>
        </p:nvSpPr>
        <p:spPr bwMode="gray">
          <a:xfrm>
            <a:off x="369888" y="1687513"/>
            <a:ext cx="8405812" cy="4300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spect="1" noChangeArrowheads="1"/>
          </p:cNvSpPr>
          <p:nvPr>
            <p:ph type="ftr" sz="quarter" idx="10"/>
          </p:nvPr>
        </p:nvSpPr>
        <p:spPr bwMode="gray"/>
        <p:txBody>
          <a:bodyPr/>
          <a:lstStyle>
            <a:lvl1pPr>
              <a:defRPr/>
            </a:lvl1pPr>
          </a:lstStyle>
          <a:p>
            <a:pPr>
              <a:defRPr/>
            </a:pPr>
            <a:endParaRPr lang="en-US" dirty="0"/>
          </a:p>
        </p:txBody>
      </p:sp>
      <p:sp>
        <p:nvSpPr>
          <p:cNvPr id="5" name="Rectangle 6"/>
          <p:cNvSpPr>
            <a:spLocks noGrp="1" noChangeArrowheads="1"/>
          </p:cNvSpPr>
          <p:nvPr>
            <p:ph type="sldNum" sz="quarter" idx="11"/>
          </p:nvPr>
        </p:nvSpPr>
        <p:spPr bwMode="gray">
          <a:xfrm>
            <a:off x="8566824" y="6356351"/>
            <a:ext cx="454363" cy="365125"/>
          </a:xfrm>
        </p:spPr>
        <p:txBody>
          <a:bodyPr/>
          <a:lstStyle>
            <a:lvl1pPr>
              <a:defRPr/>
            </a:lvl1pPr>
          </a:lstStyle>
          <a:p>
            <a:pPr>
              <a:defRPr/>
            </a:pPr>
            <a:fld id="{A94B9148-225C-4CEB-963A-DF097CE30754}" type="slidenum">
              <a:rPr lang="en-US"/>
              <a:pPr>
                <a:defRPr/>
              </a:pPr>
              <a:t>‹#›</a:t>
            </a:fld>
            <a:endParaRPr lang="en-US" sz="1400" dirty="0"/>
          </a:p>
        </p:txBody>
      </p:sp>
    </p:spTree>
    <p:extLst>
      <p:ext uri="{BB962C8B-B14F-4D97-AF65-F5344CB8AC3E}">
        <p14:creationId xmlns:p14="http://schemas.microsoft.com/office/powerpoint/2010/main" val="420366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 One Column">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04800" y="76200"/>
            <a:ext cx="8534400" cy="936391"/>
          </a:xfrm>
          <a:prstGeom prst="rect">
            <a:avLst/>
          </a:prstGeom>
        </p:spPr>
        <p:txBody>
          <a:bodyPr vert="horz" lIns="91440" tIns="45720" rIns="91440" bIns="45720" rtlCol="0" anchor="ctr">
            <a:normAutofit/>
          </a:bodyPr>
          <a:lstStyle>
            <a:lvl1pPr>
              <a:defRPr sz="3600">
                <a:solidFill>
                  <a:schemeClr val="tx1"/>
                </a:solidFill>
                <a:latin typeface="+mn-lt"/>
              </a:defRPr>
            </a:lvl1pPr>
          </a:lstStyle>
          <a:p>
            <a:r>
              <a:rPr lang="en-US" dirty="0"/>
              <a:t>Click to edit slide title</a:t>
            </a:r>
          </a:p>
        </p:txBody>
      </p:sp>
      <p:sp>
        <p:nvSpPr>
          <p:cNvPr id="2" name="Slide Number Placeholder 5">
            <a:extLst>
              <a:ext uri="{FF2B5EF4-FFF2-40B4-BE49-F238E27FC236}">
                <a16:creationId xmlns:a16="http://schemas.microsoft.com/office/drawing/2014/main" id="{CA565329-F378-C48A-5DCD-2BB8B0837CDE}"/>
              </a:ext>
            </a:extLst>
          </p:cNvPr>
          <p:cNvSpPr txBox="1">
            <a:spLocks/>
          </p:cNvSpPr>
          <p:nvPr userDrawn="1"/>
        </p:nvSpPr>
        <p:spPr>
          <a:xfrm>
            <a:off x="8515350" y="6356351"/>
            <a:ext cx="524289"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36B5B0-EE93-4A40-8631-0F2B79BA9B92}" type="slidenum">
              <a:rPr lang="en-US" smtClean="0"/>
              <a:pPr/>
              <a:t>‹#›</a:t>
            </a:fld>
            <a:endParaRPr lang="en-US"/>
          </a:p>
        </p:txBody>
      </p:sp>
    </p:spTree>
    <p:extLst>
      <p:ext uri="{BB962C8B-B14F-4D97-AF65-F5344CB8AC3E}">
        <p14:creationId xmlns:p14="http://schemas.microsoft.com/office/powerpoint/2010/main" val="256495365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One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304800" y="76200"/>
            <a:ext cx="8534400" cy="930254"/>
          </a:xfrm>
          <a:prstGeom prst="rect">
            <a:avLst/>
          </a:prstGeom>
        </p:spPr>
        <p:txBody>
          <a:bodyPr vert="horz" lIns="91440" tIns="45720" rIns="91440" bIns="45720" rtlCol="0" anchor="ctr">
            <a:normAutofit/>
          </a:bodyPr>
          <a:lstStyle>
            <a:lvl1pPr>
              <a:defRPr sz="3600">
                <a:solidFill>
                  <a:schemeClr val="tx1"/>
                </a:solidFill>
                <a:latin typeface="+mn-lt"/>
              </a:defRPr>
            </a:lvl1pPr>
          </a:lstStyle>
          <a:p>
            <a:r>
              <a:rPr lang="en-US" dirty="0"/>
              <a:t>Click to edit slide title</a:t>
            </a:r>
          </a:p>
        </p:txBody>
      </p:sp>
      <p:sp>
        <p:nvSpPr>
          <p:cNvPr id="7" name="Slide Number Placeholder 4"/>
          <p:cNvSpPr>
            <a:spLocks noGrp="1"/>
          </p:cNvSpPr>
          <p:nvPr>
            <p:ph type="sldNum" sz="quarter" idx="4"/>
          </p:nvPr>
        </p:nvSpPr>
        <p:spPr>
          <a:xfrm>
            <a:off x="3501529" y="6430150"/>
            <a:ext cx="2133600" cy="365125"/>
          </a:xfrm>
          <a:prstGeom prst="rect">
            <a:avLst/>
          </a:prstGeom>
        </p:spPr>
        <p:txBody>
          <a:bodyPr vert="horz" lIns="91440" tIns="45720" rIns="91440" bIns="45720" rtlCol="0" anchor="ctr"/>
          <a:lstStyle>
            <a:lvl1pPr algn="ctr">
              <a:defRPr sz="900">
                <a:solidFill>
                  <a:schemeClr val="accent5"/>
                </a:solidFill>
              </a:defRPr>
            </a:lvl1pPr>
          </a:lstStyle>
          <a:p>
            <a:fld id="{540D25EC-C99B-46A1-8A64-DC625A340CA0}" type="slidenum">
              <a:rPr lang="en-US" smtClean="0"/>
              <a:pPr/>
              <a:t>‹#›</a:t>
            </a:fld>
            <a:endParaRPr lang="en-US" dirty="0"/>
          </a:p>
        </p:txBody>
      </p:sp>
    </p:spTree>
    <p:extLst>
      <p:ext uri="{BB962C8B-B14F-4D97-AF65-F5344CB8AC3E}">
        <p14:creationId xmlns:p14="http://schemas.microsoft.com/office/powerpoint/2010/main" val="258730383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29763"/>
          </a:xfrm>
        </p:spPr>
        <p:txBody>
          <a:bodyPr>
            <a:normAutofit/>
          </a:bodyPr>
          <a:lstStyle>
            <a:lvl1pPr>
              <a:defRPr sz="3600">
                <a:latin typeface="+mn-lt"/>
              </a:defRPr>
            </a:lvl1pPr>
          </a:lstStyle>
          <a:p>
            <a:r>
              <a:rPr lang="en-US" dirty="0"/>
              <a:t>Click to edit Master title style</a:t>
            </a:r>
          </a:p>
        </p:txBody>
      </p:sp>
      <p:sp>
        <p:nvSpPr>
          <p:cNvPr id="3" name="Slide Number Placeholder 2"/>
          <p:cNvSpPr>
            <a:spLocks noGrp="1"/>
          </p:cNvSpPr>
          <p:nvPr>
            <p:ph type="sldNum" sz="quarter" idx="10"/>
          </p:nvPr>
        </p:nvSpPr>
        <p:spPr>
          <a:xfrm>
            <a:off x="8469548" y="6356351"/>
            <a:ext cx="506244" cy="365125"/>
          </a:xfrm>
        </p:spPr>
        <p:txBody>
          <a:bodyPr/>
          <a:lstStyle/>
          <a:p>
            <a:pPr>
              <a:defRPr/>
            </a:pPr>
            <a:fld id="{E8FB2AFF-1BE0-42C7-AB8B-B07C67F7CB38}" type="slidenum">
              <a:rPr lang="en-US" smtClean="0"/>
              <a:pPr>
                <a:defRPr/>
              </a:pPr>
              <a:t>‹#›</a:t>
            </a:fld>
            <a:endParaRPr lang="en-US" sz="1400"/>
          </a:p>
        </p:txBody>
      </p:sp>
    </p:spTree>
    <p:extLst>
      <p:ext uri="{BB962C8B-B14F-4D97-AF65-F5344CB8AC3E}">
        <p14:creationId xmlns:p14="http://schemas.microsoft.com/office/powerpoint/2010/main" val="398754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5357" y="142143"/>
            <a:ext cx="7886700" cy="75799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76957" y="1289538"/>
            <a:ext cx="8656028" cy="54263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5350" y="6356351"/>
            <a:ext cx="52428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6B5B0-EE93-4A40-8631-0F2B79BA9B92}" type="slidenum">
              <a:rPr lang="en-US" smtClean="0"/>
              <a:t>‹#›</a:t>
            </a:fld>
            <a:endParaRPr lang="en-US"/>
          </a:p>
        </p:txBody>
      </p:sp>
    </p:spTree>
    <p:extLst>
      <p:ext uri="{BB962C8B-B14F-4D97-AF65-F5344CB8AC3E}">
        <p14:creationId xmlns:p14="http://schemas.microsoft.com/office/powerpoint/2010/main" val="3705681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 id="2147483670" r:id="rId4"/>
    <p:sldLayoutId id="2147483671" r:id="rId5"/>
    <p:sldLayoutId id="2147483672" r:id="rId6"/>
    <p:sldLayoutId id="2147483677" r:id="rId7"/>
    <p:sldLayoutId id="2147483681" r:id="rId8"/>
  </p:sldLayoutIdLst>
  <p:hf hdr="0" ftr="0" dt="0"/>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kaggle.com/datasets/adarshsng/lending-club-loan-data-csv"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emf"/></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475DB-2E2E-9F76-5E3C-0334E3BA865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8CE3174-0E54-85A2-FE95-CFD26D3A2BBC}"/>
              </a:ext>
            </a:extLst>
          </p:cNvPr>
          <p:cNvSpPr/>
          <p:nvPr/>
        </p:nvSpPr>
        <p:spPr>
          <a:xfrm>
            <a:off x="99391" y="119269"/>
            <a:ext cx="8935278" cy="6622085"/>
          </a:xfrm>
          <a:prstGeom prst="rect">
            <a:avLst/>
          </a:prstGeom>
          <a:solidFill>
            <a:srgbClr val="EFE1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6C1F4-769F-0C84-13C3-AC4888A78184}"/>
              </a:ext>
            </a:extLst>
          </p:cNvPr>
          <p:cNvSpPr>
            <a:spLocks noGrp="1"/>
          </p:cNvSpPr>
          <p:nvPr>
            <p:ph type="title"/>
          </p:nvPr>
        </p:nvSpPr>
        <p:spPr>
          <a:xfrm>
            <a:off x="354458" y="365127"/>
            <a:ext cx="8160892" cy="856120"/>
          </a:xfrm>
        </p:spPr>
        <p:txBody>
          <a:bodyPr>
            <a:normAutofit fontScale="90000"/>
          </a:bodyPr>
          <a:lstStyle/>
          <a:p>
            <a:r>
              <a:rPr lang="en-US" sz="3600" dirty="0">
                <a:latin typeface="Calibri" panose="020F0502020204030204" pitchFamily="34" charset="0"/>
                <a:cs typeface="Calibri" panose="020F0502020204030204" pitchFamily="34" charset="0"/>
              </a:rPr>
              <a:t>Class 10: Finish App Fraud Model, Build a Credit Score, Class Summary, ML Sate of the Art</a:t>
            </a:r>
          </a:p>
        </p:txBody>
      </p:sp>
      <p:sp>
        <p:nvSpPr>
          <p:cNvPr id="4" name="Content Placeholder 3">
            <a:extLst>
              <a:ext uri="{FF2B5EF4-FFF2-40B4-BE49-F238E27FC236}">
                <a16:creationId xmlns:a16="http://schemas.microsoft.com/office/drawing/2014/main" id="{3490399B-6F04-0BA3-BF5A-E2882784CFF7}"/>
              </a:ext>
            </a:extLst>
          </p:cNvPr>
          <p:cNvSpPr>
            <a:spLocks noGrp="1"/>
          </p:cNvSpPr>
          <p:nvPr>
            <p:ph sz="half" idx="2"/>
          </p:nvPr>
        </p:nvSpPr>
        <p:spPr>
          <a:xfrm>
            <a:off x="628650" y="1825625"/>
            <a:ext cx="7886700" cy="4530726"/>
          </a:xfrm>
        </p:spPr>
        <p:txBody>
          <a:bodyPr>
            <a:normAutofit/>
          </a:bodyPr>
          <a:lstStyle/>
          <a:p>
            <a:r>
              <a:rPr lang="en-US" sz="2400" dirty="0"/>
              <a:t>HW 10 - Project 3 report</a:t>
            </a:r>
          </a:p>
          <a:p>
            <a:r>
              <a:rPr lang="en-US" sz="2400" dirty="0"/>
              <a:t>Build a credit score</a:t>
            </a:r>
          </a:p>
          <a:p>
            <a:r>
              <a:rPr lang="en-US" sz="2400" dirty="0"/>
              <a:t>Class review</a:t>
            </a:r>
          </a:p>
          <a:p>
            <a:r>
              <a:rPr lang="en-US" sz="2400" dirty="0"/>
              <a:t>Machine learning state of the art</a:t>
            </a:r>
          </a:p>
        </p:txBody>
      </p:sp>
      <p:sp>
        <p:nvSpPr>
          <p:cNvPr id="5" name="Slide Number Placeholder 4">
            <a:extLst>
              <a:ext uri="{FF2B5EF4-FFF2-40B4-BE49-F238E27FC236}">
                <a16:creationId xmlns:a16="http://schemas.microsoft.com/office/drawing/2014/main" id="{48F18160-A46C-BD70-4E38-9A66EBB25EAA}"/>
              </a:ext>
            </a:extLst>
          </p:cNvPr>
          <p:cNvSpPr>
            <a:spLocks noGrp="1"/>
          </p:cNvSpPr>
          <p:nvPr>
            <p:ph type="sldNum" sz="quarter" idx="12"/>
          </p:nvPr>
        </p:nvSpPr>
        <p:spPr/>
        <p:txBody>
          <a:bodyPr/>
          <a:lstStyle/>
          <a:p>
            <a:fld id="{88CD9788-50B9-FE4F-BD86-303CACCBE7E1}" type="slidenum">
              <a:rPr lang="en-US" smtClean="0"/>
              <a:t>1</a:t>
            </a:fld>
            <a:endParaRPr lang="en-US"/>
          </a:p>
        </p:txBody>
      </p:sp>
    </p:spTree>
    <p:extLst>
      <p:ext uri="{BB962C8B-B14F-4D97-AF65-F5344CB8AC3E}">
        <p14:creationId xmlns:p14="http://schemas.microsoft.com/office/powerpoint/2010/main" val="909181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Example of Simple Credit Score Cards</a:t>
            </a:r>
          </a:p>
        </p:txBody>
      </p:sp>
      <p:sp>
        <p:nvSpPr>
          <p:cNvPr id="4" name="Slide Number Placeholder 3"/>
          <p:cNvSpPr>
            <a:spLocks noGrp="1"/>
          </p:cNvSpPr>
          <p:nvPr>
            <p:ph type="sldNum" sz="quarter" idx="12"/>
          </p:nvPr>
        </p:nvSpPr>
        <p:spPr/>
        <p:txBody>
          <a:bodyPr/>
          <a:lstStyle/>
          <a:p>
            <a:fld id="{88CD9788-50B9-FE4F-BD86-303CACCBE7E1}" type="slidenum">
              <a:rPr lang="en-US" smtClean="0"/>
              <a:t>10</a:t>
            </a:fld>
            <a:endParaRPr lang="en-US"/>
          </a:p>
        </p:txBody>
      </p:sp>
      <p:pic>
        <p:nvPicPr>
          <p:cNvPr id="7" name="Picture 6">
            <a:extLst>
              <a:ext uri="{FF2B5EF4-FFF2-40B4-BE49-F238E27FC236}">
                <a16:creationId xmlns:a16="http://schemas.microsoft.com/office/drawing/2014/main" id="{CC23250E-6028-2B88-D5D1-95419634A97A}"/>
              </a:ext>
            </a:extLst>
          </p:cNvPr>
          <p:cNvPicPr>
            <a:picLocks noChangeAspect="1"/>
          </p:cNvPicPr>
          <p:nvPr/>
        </p:nvPicPr>
        <p:blipFill>
          <a:blip r:embed="rId2"/>
          <a:stretch>
            <a:fillRect/>
          </a:stretch>
        </p:blipFill>
        <p:spPr>
          <a:xfrm>
            <a:off x="1025759" y="1084784"/>
            <a:ext cx="4526247" cy="4082497"/>
          </a:xfrm>
          <a:prstGeom prst="rect">
            <a:avLst/>
          </a:prstGeom>
        </p:spPr>
      </p:pic>
      <p:pic>
        <p:nvPicPr>
          <p:cNvPr id="8" name="Picture 7">
            <a:extLst>
              <a:ext uri="{FF2B5EF4-FFF2-40B4-BE49-F238E27FC236}">
                <a16:creationId xmlns:a16="http://schemas.microsoft.com/office/drawing/2014/main" id="{B4183F76-5E62-C6F5-0361-6A4D09F089AF}"/>
              </a:ext>
            </a:extLst>
          </p:cNvPr>
          <p:cNvPicPr>
            <a:picLocks noChangeAspect="1"/>
          </p:cNvPicPr>
          <p:nvPr/>
        </p:nvPicPr>
        <p:blipFill>
          <a:blip r:embed="rId3"/>
          <a:stretch>
            <a:fillRect/>
          </a:stretch>
        </p:blipFill>
        <p:spPr>
          <a:xfrm>
            <a:off x="5636412" y="952674"/>
            <a:ext cx="3133235" cy="2819912"/>
          </a:xfrm>
          <a:prstGeom prst="rect">
            <a:avLst/>
          </a:prstGeom>
        </p:spPr>
      </p:pic>
      <p:grpSp>
        <p:nvGrpSpPr>
          <p:cNvPr id="5" name="Group 4">
            <a:extLst>
              <a:ext uri="{FF2B5EF4-FFF2-40B4-BE49-F238E27FC236}">
                <a16:creationId xmlns:a16="http://schemas.microsoft.com/office/drawing/2014/main" id="{BF8CD504-260D-F725-EFD0-6FA0EB1EDEBD}"/>
              </a:ext>
            </a:extLst>
          </p:cNvPr>
          <p:cNvGrpSpPr/>
          <p:nvPr/>
        </p:nvGrpSpPr>
        <p:grpSpPr>
          <a:xfrm>
            <a:off x="6034294" y="3959715"/>
            <a:ext cx="2743200" cy="2019300"/>
            <a:chOff x="6034294" y="3959715"/>
            <a:chExt cx="2743200" cy="2019300"/>
          </a:xfrm>
        </p:grpSpPr>
        <p:pic>
          <p:nvPicPr>
            <p:cNvPr id="9" name="Picture 8">
              <a:extLst>
                <a:ext uri="{FF2B5EF4-FFF2-40B4-BE49-F238E27FC236}">
                  <a16:creationId xmlns:a16="http://schemas.microsoft.com/office/drawing/2014/main" id="{0953D654-F8AA-013A-A3B7-AEB5E3507A2D}"/>
                </a:ext>
              </a:extLst>
            </p:cNvPr>
            <p:cNvPicPr>
              <a:picLocks noChangeAspect="1"/>
            </p:cNvPicPr>
            <p:nvPr/>
          </p:nvPicPr>
          <p:blipFill>
            <a:blip r:embed="rId4"/>
            <a:stretch>
              <a:fillRect/>
            </a:stretch>
          </p:blipFill>
          <p:spPr>
            <a:xfrm>
              <a:off x="6034294" y="3959715"/>
              <a:ext cx="2743200" cy="2019300"/>
            </a:xfrm>
            <a:prstGeom prst="rect">
              <a:avLst/>
            </a:prstGeom>
          </p:spPr>
        </p:pic>
        <p:sp>
          <p:nvSpPr>
            <p:cNvPr id="3" name="TextBox 2">
              <a:extLst>
                <a:ext uri="{FF2B5EF4-FFF2-40B4-BE49-F238E27FC236}">
                  <a16:creationId xmlns:a16="http://schemas.microsoft.com/office/drawing/2014/main" id="{84A2A44E-0F3F-1329-6AFA-D251D0021ACE}"/>
                </a:ext>
              </a:extLst>
            </p:cNvPr>
            <p:cNvSpPr txBox="1"/>
            <p:nvPr/>
          </p:nvSpPr>
          <p:spPr>
            <a:xfrm>
              <a:off x="8209018" y="4536950"/>
              <a:ext cx="169808" cy="92333"/>
            </a:xfrm>
            <a:prstGeom prst="rect">
              <a:avLst/>
            </a:prstGeom>
            <a:solidFill>
              <a:schemeClr val="bg1"/>
            </a:solidFill>
          </p:spPr>
          <p:txBody>
            <a:bodyPr wrap="square" lIns="0" tIns="0" rIns="0" bIns="0" rtlCol="0">
              <a:spAutoFit/>
            </a:bodyPr>
            <a:lstStyle/>
            <a:p>
              <a:r>
                <a:rPr lang="en-US" sz="600" dirty="0"/>
                <a:t>were</a:t>
              </a:r>
            </a:p>
          </p:txBody>
        </p:sp>
      </p:grpSp>
    </p:spTree>
    <p:extLst>
      <p:ext uri="{BB962C8B-B14F-4D97-AF65-F5344CB8AC3E}">
        <p14:creationId xmlns:p14="http://schemas.microsoft.com/office/powerpoint/2010/main" val="159124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1013411"/>
          </a:xfrm>
        </p:spPr>
        <p:txBody>
          <a:bodyPr/>
          <a:lstStyle/>
          <a:p>
            <a:r>
              <a:rPr lang="en-US" dirty="0">
                <a:latin typeface="+mn-lt"/>
              </a:rPr>
              <a:t>Recent Advances in Credit Models</a:t>
            </a:r>
          </a:p>
        </p:txBody>
      </p:sp>
      <p:sp>
        <p:nvSpPr>
          <p:cNvPr id="3" name="Content Placeholder 2"/>
          <p:cNvSpPr>
            <a:spLocks noGrp="1"/>
          </p:cNvSpPr>
          <p:nvPr>
            <p:ph idx="1"/>
          </p:nvPr>
        </p:nvSpPr>
        <p:spPr>
          <a:xfrm>
            <a:off x="192583" y="850672"/>
            <a:ext cx="8847056" cy="4609349"/>
          </a:xfrm>
        </p:spPr>
        <p:txBody>
          <a:bodyPr>
            <a:normAutofit fontScale="77500" lnSpcReduction="20000"/>
          </a:bodyPr>
          <a:lstStyle/>
          <a:p>
            <a:pPr marL="0" indent="0">
              <a:lnSpc>
                <a:spcPct val="120000"/>
              </a:lnSpc>
              <a:buNone/>
            </a:pPr>
            <a:r>
              <a:rPr lang="en-US" sz="2100" b="1" dirty="0"/>
              <a:t>Alternative data</a:t>
            </a:r>
            <a:r>
              <a:rPr lang="en-US" sz="2100" dirty="0"/>
              <a:t>. Helps the underbanked: thin file, no hits </a:t>
            </a:r>
          </a:p>
          <a:p>
            <a:pPr>
              <a:lnSpc>
                <a:spcPct val="120000"/>
              </a:lnSpc>
            </a:pPr>
            <a:r>
              <a:rPr lang="en-US" sz="2100" dirty="0"/>
              <a:t>Mainstream, classic credit models use data from </a:t>
            </a:r>
          </a:p>
          <a:p>
            <a:pPr lvl="1">
              <a:lnSpc>
                <a:spcPct val="120000"/>
              </a:lnSpc>
            </a:pPr>
            <a:r>
              <a:rPr lang="en-US" sz="1900" dirty="0"/>
              <a:t>Application: application and credit bureau </a:t>
            </a:r>
          </a:p>
          <a:p>
            <a:pPr lvl="1">
              <a:lnSpc>
                <a:spcPct val="120000"/>
              </a:lnSpc>
            </a:pPr>
            <a:r>
              <a:rPr lang="en-US" sz="1900" dirty="0"/>
              <a:t>Behavior: account and credit bureau histories</a:t>
            </a:r>
          </a:p>
          <a:p>
            <a:pPr>
              <a:lnSpc>
                <a:spcPct val="120000"/>
              </a:lnSpc>
            </a:pPr>
            <a:r>
              <a:rPr lang="en-US" sz="2100" dirty="0"/>
              <a:t>In the past ~15 years there’s been a wide increase in using alternative data: payment data from phones/utilities/rent/payday loan, asset ownership, professional licenses…</a:t>
            </a:r>
          </a:p>
          <a:p>
            <a:pPr>
              <a:lnSpc>
                <a:spcPct val="120000"/>
              </a:lnSpc>
            </a:pPr>
            <a:endParaRPr lang="en-US" sz="2100" dirty="0"/>
          </a:p>
          <a:p>
            <a:pPr marL="0" indent="0">
              <a:lnSpc>
                <a:spcPct val="120000"/>
              </a:lnSpc>
              <a:buNone/>
            </a:pPr>
            <a:r>
              <a:rPr lang="en-US" sz="2100" b="1" dirty="0"/>
              <a:t>Nonlinear models</a:t>
            </a:r>
            <a:r>
              <a:rPr lang="en-US" sz="2100" dirty="0"/>
              <a:t>. Use of BTs, NNs, RFs for credit scores</a:t>
            </a:r>
          </a:p>
          <a:p>
            <a:pPr>
              <a:lnSpc>
                <a:spcPct val="120000"/>
              </a:lnSpc>
            </a:pPr>
            <a:r>
              <a:rPr lang="en-US" sz="2100" dirty="0"/>
              <a:t>Must be able to provide to the consumer which variables are driving their score value (reason codes)</a:t>
            </a:r>
          </a:p>
          <a:p>
            <a:pPr>
              <a:lnSpc>
                <a:spcPct val="120000"/>
              </a:lnSpc>
            </a:pPr>
            <a:endParaRPr lang="en-US" sz="2100" dirty="0"/>
          </a:p>
          <a:p>
            <a:pPr marL="0" indent="0">
              <a:lnSpc>
                <a:spcPct val="120000"/>
              </a:lnSpc>
              <a:buNone/>
            </a:pPr>
            <a:r>
              <a:rPr lang="en-US" sz="2100" b="1" dirty="0"/>
              <a:t>Matrix decisions using two scores</a:t>
            </a:r>
            <a:r>
              <a:rPr lang="en-US" sz="2100" dirty="0"/>
              <a:t>: Matrix classic FICO score with alternative credit score </a:t>
            </a:r>
          </a:p>
          <a:p>
            <a:pPr>
              <a:lnSpc>
                <a:spcPct val="120000"/>
              </a:lnSpc>
            </a:pPr>
            <a:r>
              <a:rPr lang="en-US" sz="2100" dirty="0"/>
              <a:t>A 2D matrix allows swap ins/swap outs over the single FICO score</a:t>
            </a:r>
          </a:p>
          <a:p>
            <a:pPr>
              <a:lnSpc>
                <a:spcPct val="120000"/>
              </a:lnSpc>
            </a:pPr>
            <a:r>
              <a:rPr lang="en-US" sz="2100" dirty="0"/>
              <a:t>Allows accepting people who normally would be rejected</a:t>
            </a:r>
          </a:p>
          <a:p>
            <a:endParaRPr lang="en-US" dirty="0"/>
          </a:p>
        </p:txBody>
      </p:sp>
      <p:sp>
        <p:nvSpPr>
          <p:cNvPr id="4" name="Slide Number Placeholder 3"/>
          <p:cNvSpPr>
            <a:spLocks noGrp="1"/>
          </p:cNvSpPr>
          <p:nvPr>
            <p:ph type="sldNum" sz="quarter" idx="12"/>
          </p:nvPr>
        </p:nvSpPr>
        <p:spPr/>
        <p:txBody>
          <a:bodyPr/>
          <a:lstStyle/>
          <a:p>
            <a:fld id="{88CD9788-50B9-FE4F-BD86-303CACCBE7E1}" type="slidenum">
              <a:rPr lang="en-US" smtClean="0"/>
              <a:t>11</a:t>
            </a:fld>
            <a:endParaRPr lang="en-US"/>
          </a:p>
        </p:txBody>
      </p:sp>
      <p:sp>
        <p:nvSpPr>
          <p:cNvPr id="5" name="TextBox 4">
            <a:extLst>
              <a:ext uri="{FF2B5EF4-FFF2-40B4-BE49-F238E27FC236}">
                <a16:creationId xmlns:a16="http://schemas.microsoft.com/office/drawing/2014/main" id="{88FEEA01-C3CD-EC46-94D0-E68389696153}"/>
              </a:ext>
            </a:extLst>
          </p:cNvPr>
          <p:cNvSpPr txBox="1"/>
          <p:nvPr/>
        </p:nvSpPr>
        <p:spPr>
          <a:xfrm>
            <a:off x="1427430" y="5560885"/>
            <a:ext cx="5811301" cy="584775"/>
          </a:xfrm>
          <a:prstGeom prst="rect">
            <a:avLst/>
          </a:prstGeom>
          <a:noFill/>
        </p:spPr>
        <p:txBody>
          <a:bodyPr wrap="square" rtlCol="0">
            <a:spAutoFit/>
          </a:bodyPr>
          <a:lstStyle/>
          <a:p>
            <a:pPr algn="ctr"/>
            <a:r>
              <a:rPr lang="en-US" sz="1600" dirty="0"/>
              <a:t>Credit models are highly regulated in the US for the data they use, the algorithm, </a:t>
            </a:r>
            <a:r>
              <a:rPr lang="en-US" sz="1600" dirty="0" err="1"/>
              <a:t>explainability</a:t>
            </a:r>
            <a:r>
              <a:rPr lang="en-US" sz="1600" dirty="0"/>
              <a:t> and disparate impact</a:t>
            </a:r>
          </a:p>
        </p:txBody>
      </p:sp>
    </p:spTree>
    <p:extLst>
      <p:ext uri="{BB962C8B-B14F-4D97-AF65-F5344CB8AC3E}">
        <p14:creationId xmlns:p14="http://schemas.microsoft.com/office/powerpoint/2010/main" val="219068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23" y="76596"/>
            <a:ext cx="7886700" cy="1013411"/>
          </a:xfrm>
        </p:spPr>
        <p:txBody>
          <a:bodyPr/>
          <a:lstStyle/>
          <a:p>
            <a:r>
              <a:rPr lang="en-US" dirty="0">
                <a:latin typeface="+mn-lt"/>
              </a:rPr>
              <a:t>Typical to “Matrix” Two Scores</a:t>
            </a:r>
          </a:p>
        </p:txBody>
      </p:sp>
      <p:sp>
        <p:nvSpPr>
          <p:cNvPr id="4" name="Slide Number Placeholder 3"/>
          <p:cNvSpPr>
            <a:spLocks noGrp="1"/>
          </p:cNvSpPr>
          <p:nvPr>
            <p:ph type="sldNum" sz="quarter" idx="12"/>
          </p:nvPr>
        </p:nvSpPr>
        <p:spPr/>
        <p:txBody>
          <a:bodyPr/>
          <a:lstStyle/>
          <a:p>
            <a:fld id="{88CD9788-50B9-FE4F-BD86-303CACCBE7E1}" type="slidenum">
              <a:rPr lang="en-US" smtClean="0"/>
              <a:t>12</a:t>
            </a:fld>
            <a:endParaRPr lang="en-US"/>
          </a:p>
        </p:txBody>
      </p:sp>
      <p:pic>
        <p:nvPicPr>
          <p:cNvPr id="9" name="Picture 8">
            <a:extLst>
              <a:ext uri="{FF2B5EF4-FFF2-40B4-BE49-F238E27FC236}">
                <a16:creationId xmlns:a16="http://schemas.microsoft.com/office/drawing/2014/main" id="{5B5875A0-BB55-CA43-A366-886736121225}"/>
              </a:ext>
            </a:extLst>
          </p:cNvPr>
          <p:cNvPicPr>
            <a:picLocks noChangeAspect="1"/>
          </p:cNvPicPr>
          <p:nvPr/>
        </p:nvPicPr>
        <p:blipFill>
          <a:blip r:embed="rId2"/>
          <a:stretch>
            <a:fillRect/>
          </a:stretch>
        </p:blipFill>
        <p:spPr>
          <a:xfrm>
            <a:off x="2244833" y="1221674"/>
            <a:ext cx="6250517" cy="4050335"/>
          </a:xfrm>
          <a:prstGeom prst="rect">
            <a:avLst/>
          </a:prstGeom>
        </p:spPr>
      </p:pic>
      <p:sp>
        <p:nvSpPr>
          <p:cNvPr id="10" name="TextBox 9">
            <a:extLst>
              <a:ext uri="{FF2B5EF4-FFF2-40B4-BE49-F238E27FC236}">
                <a16:creationId xmlns:a16="http://schemas.microsoft.com/office/drawing/2014/main" id="{C017A6AE-70DA-5140-BDCD-A9CCF0C236A6}"/>
              </a:ext>
            </a:extLst>
          </p:cNvPr>
          <p:cNvSpPr txBox="1"/>
          <p:nvPr/>
        </p:nvSpPr>
        <p:spPr>
          <a:xfrm>
            <a:off x="-150200" y="2917940"/>
            <a:ext cx="1507067" cy="646331"/>
          </a:xfrm>
          <a:prstGeom prst="rect">
            <a:avLst/>
          </a:prstGeom>
          <a:noFill/>
        </p:spPr>
        <p:txBody>
          <a:bodyPr wrap="square" rtlCol="0">
            <a:spAutoFit/>
          </a:bodyPr>
          <a:lstStyle/>
          <a:p>
            <a:pPr algn="ctr"/>
            <a:r>
              <a:rPr lang="en-US" dirty="0"/>
              <a:t>Traditional credit score</a:t>
            </a:r>
          </a:p>
        </p:txBody>
      </p:sp>
      <p:cxnSp>
        <p:nvCxnSpPr>
          <p:cNvPr id="12" name="Straight Arrow Connector 11">
            <a:extLst>
              <a:ext uri="{FF2B5EF4-FFF2-40B4-BE49-F238E27FC236}">
                <a16:creationId xmlns:a16="http://schemas.microsoft.com/office/drawing/2014/main" id="{917AEA32-79A1-724F-84A3-35CBAB15F9BA}"/>
              </a:ext>
            </a:extLst>
          </p:cNvPr>
          <p:cNvCxnSpPr/>
          <p:nvPr/>
        </p:nvCxnSpPr>
        <p:spPr>
          <a:xfrm>
            <a:off x="1200545" y="2578600"/>
            <a:ext cx="0" cy="1492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3DAD18-3390-3347-BF32-90FF7C8C9A97}"/>
              </a:ext>
            </a:extLst>
          </p:cNvPr>
          <p:cNvSpPr txBox="1"/>
          <p:nvPr/>
        </p:nvSpPr>
        <p:spPr>
          <a:xfrm>
            <a:off x="1442398" y="3023929"/>
            <a:ext cx="1312506" cy="553998"/>
          </a:xfrm>
          <a:prstGeom prst="rect">
            <a:avLst/>
          </a:prstGeom>
          <a:noFill/>
        </p:spPr>
        <p:txBody>
          <a:bodyPr wrap="square" rtlCol="0">
            <a:spAutoFit/>
          </a:bodyPr>
          <a:lstStyle/>
          <a:p>
            <a:pPr algn="ctr"/>
            <a:r>
              <a:rPr lang="en-US" sz="1000" dirty="0"/>
              <a:t>Decision boundary when using traditional score only</a:t>
            </a:r>
          </a:p>
        </p:txBody>
      </p:sp>
      <p:cxnSp>
        <p:nvCxnSpPr>
          <p:cNvPr id="17" name="Straight Arrow Connector 16">
            <a:extLst>
              <a:ext uri="{FF2B5EF4-FFF2-40B4-BE49-F238E27FC236}">
                <a16:creationId xmlns:a16="http://schemas.microsoft.com/office/drawing/2014/main" id="{E5B92FB5-3C0F-D64D-8C66-63730786B4E6}"/>
              </a:ext>
            </a:extLst>
          </p:cNvPr>
          <p:cNvCxnSpPr/>
          <p:nvPr/>
        </p:nvCxnSpPr>
        <p:spPr>
          <a:xfrm>
            <a:off x="2073771" y="3591268"/>
            <a:ext cx="622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46BA8A-B8B9-254A-8A86-7AFF4FDD7A0A}"/>
              </a:ext>
            </a:extLst>
          </p:cNvPr>
          <p:cNvCxnSpPr>
            <a:cxnSpLocks/>
          </p:cNvCxnSpPr>
          <p:nvPr/>
        </p:nvCxnSpPr>
        <p:spPr>
          <a:xfrm>
            <a:off x="5370091" y="1494990"/>
            <a:ext cx="22250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8FBB91-4991-4344-99AD-6059131106DC}"/>
              </a:ext>
            </a:extLst>
          </p:cNvPr>
          <p:cNvSpPr txBox="1"/>
          <p:nvPr/>
        </p:nvSpPr>
        <p:spPr>
          <a:xfrm>
            <a:off x="5668177" y="854270"/>
            <a:ext cx="1507067" cy="646331"/>
          </a:xfrm>
          <a:prstGeom prst="rect">
            <a:avLst/>
          </a:prstGeom>
          <a:noFill/>
        </p:spPr>
        <p:txBody>
          <a:bodyPr wrap="square" rtlCol="0">
            <a:spAutoFit/>
          </a:bodyPr>
          <a:lstStyle/>
          <a:p>
            <a:pPr algn="ctr"/>
            <a:r>
              <a:rPr lang="en-US" dirty="0"/>
              <a:t>Alternative credit score</a:t>
            </a:r>
          </a:p>
        </p:txBody>
      </p:sp>
      <p:sp>
        <p:nvSpPr>
          <p:cNvPr id="22" name="Oval 21">
            <a:extLst>
              <a:ext uri="{FF2B5EF4-FFF2-40B4-BE49-F238E27FC236}">
                <a16:creationId xmlns:a16="http://schemas.microsoft.com/office/drawing/2014/main" id="{0A8745F1-ACED-984C-B87E-3AD3F37A519B}"/>
              </a:ext>
            </a:extLst>
          </p:cNvPr>
          <p:cNvSpPr/>
          <p:nvPr/>
        </p:nvSpPr>
        <p:spPr>
          <a:xfrm>
            <a:off x="6201748" y="3504787"/>
            <a:ext cx="1517781" cy="44690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6513D74-5C6D-744F-9460-016805445753}"/>
              </a:ext>
            </a:extLst>
          </p:cNvPr>
          <p:cNvSpPr/>
          <p:nvPr/>
        </p:nvSpPr>
        <p:spPr>
          <a:xfrm>
            <a:off x="5300527" y="3179439"/>
            <a:ext cx="1168699" cy="47055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6AB119-22C1-B742-8697-47CBDDA2F181}"/>
              </a:ext>
            </a:extLst>
          </p:cNvPr>
          <p:cNvSpPr txBox="1"/>
          <p:nvPr/>
        </p:nvSpPr>
        <p:spPr>
          <a:xfrm>
            <a:off x="8308723" y="3846114"/>
            <a:ext cx="728276" cy="276999"/>
          </a:xfrm>
          <a:prstGeom prst="rect">
            <a:avLst/>
          </a:prstGeom>
          <a:noFill/>
        </p:spPr>
        <p:txBody>
          <a:bodyPr wrap="none" rtlCol="0">
            <a:spAutoFit/>
          </a:bodyPr>
          <a:lstStyle/>
          <a:p>
            <a:r>
              <a:rPr lang="en-US" sz="1200" dirty="0"/>
              <a:t>Swap ins</a:t>
            </a:r>
          </a:p>
        </p:txBody>
      </p:sp>
      <p:sp>
        <p:nvSpPr>
          <p:cNvPr id="25" name="TextBox 24">
            <a:extLst>
              <a:ext uri="{FF2B5EF4-FFF2-40B4-BE49-F238E27FC236}">
                <a16:creationId xmlns:a16="http://schemas.microsoft.com/office/drawing/2014/main" id="{CDAEE9C6-5BBF-054D-8473-0E4197F3EEB8}"/>
              </a:ext>
            </a:extLst>
          </p:cNvPr>
          <p:cNvSpPr txBox="1"/>
          <p:nvPr/>
        </p:nvSpPr>
        <p:spPr>
          <a:xfrm>
            <a:off x="8210939" y="2575595"/>
            <a:ext cx="826060" cy="276999"/>
          </a:xfrm>
          <a:prstGeom prst="rect">
            <a:avLst/>
          </a:prstGeom>
          <a:noFill/>
        </p:spPr>
        <p:txBody>
          <a:bodyPr wrap="none" rtlCol="0">
            <a:spAutoFit/>
          </a:bodyPr>
          <a:lstStyle/>
          <a:p>
            <a:r>
              <a:rPr lang="en-US" sz="1200" dirty="0"/>
              <a:t>Swap outs</a:t>
            </a:r>
          </a:p>
        </p:txBody>
      </p:sp>
      <p:sp>
        <p:nvSpPr>
          <p:cNvPr id="29" name="Right Arrow 28">
            <a:extLst>
              <a:ext uri="{FF2B5EF4-FFF2-40B4-BE49-F238E27FC236}">
                <a16:creationId xmlns:a16="http://schemas.microsoft.com/office/drawing/2014/main" id="{FF36779E-CD9A-624D-8C6A-8A87BE6CB3CA}"/>
              </a:ext>
            </a:extLst>
          </p:cNvPr>
          <p:cNvSpPr/>
          <p:nvPr/>
        </p:nvSpPr>
        <p:spPr>
          <a:xfrm rot="11557824">
            <a:off x="7637922" y="3826093"/>
            <a:ext cx="696686" cy="104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8B8D53B-151F-7D4C-837E-829A9DBEFF12}"/>
              </a:ext>
            </a:extLst>
          </p:cNvPr>
          <p:cNvSpPr/>
          <p:nvPr/>
        </p:nvSpPr>
        <p:spPr>
          <a:xfrm rot="9976011">
            <a:off x="6380226" y="2936416"/>
            <a:ext cx="1864990" cy="90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75684AA-E99A-2F44-8DBD-97C3935C882E}"/>
              </a:ext>
            </a:extLst>
          </p:cNvPr>
          <p:cNvSpPr txBox="1"/>
          <p:nvPr/>
        </p:nvSpPr>
        <p:spPr>
          <a:xfrm>
            <a:off x="702908" y="5328833"/>
            <a:ext cx="7738184" cy="1200329"/>
          </a:xfrm>
          <a:prstGeom prst="rect">
            <a:avLst/>
          </a:prstGeom>
          <a:noFill/>
        </p:spPr>
        <p:txBody>
          <a:bodyPr wrap="square" rtlCol="0">
            <a:spAutoFit/>
          </a:bodyPr>
          <a:lstStyle/>
          <a:p>
            <a:r>
              <a:rPr lang="en-US" dirty="0"/>
              <a:t>Using two scores together in a matrix allows </a:t>
            </a:r>
          </a:p>
          <a:p>
            <a:pPr marL="285750" indent="-285750">
              <a:buFont typeface="Arial" panose="020B0604020202020204" pitchFamily="34" charset="0"/>
              <a:buChar char="•"/>
            </a:pPr>
            <a:r>
              <a:rPr lang="en-US" dirty="0"/>
              <a:t>Acceptance of applicants who would otherwise be rejected (swap ins)</a:t>
            </a:r>
          </a:p>
          <a:p>
            <a:pPr marL="285750" indent="-285750">
              <a:buFont typeface="Arial" panose="020B0604020202020204" pitchFamily="34" charset="0"/>
              <a:buChar char="•"/>
            </a:pPr>
            <a:r>
              <a:rPr lang="en-US" dirty="0"/>
              <a:t>Rejection of likely bads that otherwise would have been accepted (swap outs)</a:t>
            </a:r>
          </a:p>
          <a:p>
            <a:pPr marL="285750" indent="-285750">
              <a:buFont typeface="Arial" panose="020B0604020202020204" pitchFamily="34" charset="0"/>
              <a:buChar char="•"/>
            </a:pPr>
            <a:r>
              <a:rPr lang="en-US" dirty="0"/>
              <a:t>Reduction in overall bad rate </a:t>
            </a:r>
          </a:p>
        </p:txBody>
      </p:sp>
      <p:sp>
        <p:nvSpPr>
          <p:cNvPr id="3" name="TextBox 2">
            <a:extLst>
              <a:ext uri="{FF2B5EF4-FFF2-40B4-BE49-F238E27FC236}">
                <a16:creationId xmlns:a16="http://schemas.microsoft.com/office/drawing/2014/main" id="{896517F9-76A5-E848-891A-8AE8147A9037}"/>
              </a:ext>
            </a:extLst>
          </p:cNvPr>
          <p:cNvSpPr txBox="1"/>
          <p:nvPr/>
        </p:nvSpPr>
        <p:spPr>
          <a:xfrm>
            <a:off x="247229" y="1270897"/>
            <a:ext cx="3411190" cy="369332"/>
          </a:xfrm>
          <a:prstGeom prst="rect">
            <a:avLst/>
          </a:prstGeom>
          <a:noFill/>
        </p:spPr>
        <p:txBody>
          <a:bodyPr wrap="none" rtlCol="0">
            <a:spAutoFit/>
          </a:bodyPr>
          <a:lstStyle/>
          <a:p>
            <a:r>
              <a:rPr lang="en-US" dirty="0"/>
              <a:t>Example from the TU presentation</a:t>
            </a:r>
          </a:p>
        </p:txBody>
      </p:sp>
    </p:spTree>
    <p:extLst>
      <p:ext uri="{BB962C8B-B14F-4D97-AF65-F5344CB8AC3E}">
        <p14:creationId xmlns:p14="http://schemas.microsoft.com/office/powerpoint/2010/main" val="26534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Some FICO Score Alternatives</a:t>
            </a:r>
          </a:p>
        </p:txBody>
      </p:sp>
      <p:sp>
        <p:nvSpPr>
          <p:cNvPr id="4" name="Slide Number Placeholder 3"/>
          <p:cNvSpPr>
            <a:spLocks noGrp="1"/>
          </p:cNvSpPr>
          <p:nvPr>
            <p:ph type="sldNum" sz="quarter" idx="12"/>
          </p:nvPr>
        </p:nvSpPr>
        <p:spPr/>
        <p:txBody>
          <a:bodyPr/>
          <a:lstStyle/>
          <a:p>
            <a:fld id="{88CD9788-50B9-FE4F-BD86-303CACCBE7E1}" type="slidenum">
              <a:rPr lang="en-US" smtClean="0"/>
              <a:t>13</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r>
              <a:rPr lang="en-US" sz="2000" dirty="0"/>
              <a:t>FICO assembles bureau data for the model. </a:t>
            </a:r>
          </a:p>
          <a:p>
            <a:r>
              <a:rPr lang="en-US" sz="2000" dirty="0" err="1"/>
              <a:t>VantageScore</a:t>
            </a:r>
            <a:r>
              <a:rPr lang="en-US" sz="2000" dirty="0"/>
              <a:t>. Built by the 3 main bureaus (Experian, Equifax, TransUnion) as a competitive algorithm/score to FICO.</a:t>
            </a:r>
          </a:p>
          <a:p>
            <a:r>
              <a:rPr lang="en-US" sz="2000" dirty="0"/>
              <a:t>Experian Boost score. Allows the addition of payment of other types of bills.</a:t>
            </a:r>
          </a:p>
          <a:p>
            <a:r>
              <a:rPr lang="en-US" sz="2000" dirty="0"/>
              <a:t>TransUnion </a:t>
            </a:r>
            <a:r>
              <a:rPr lang="en-US" sz="2000" dirty="0" err="1"/>
              <a:t>CreditVision</a:t>
            </a:r>
            <a:r>
              <a:rPr lang="en-US" sz="2000" dirty="0"/>
              <a:t> for account origination.</a:t>
            </a:r>
          </a:p>
          <a:p>
            <a:r>
              <a:rPr lang="en-US" sz="2000" dirty="0"/>
              <a:t>LexisNexis </a:t>
            </a:r>
            <a:r>
              <a:rPr lang="en-US" sz="2000" dirty="0" err="1"/>
              <a:t>RiskView</a:t>
            </a:r>
            <a:r>
              <a:rPr lang="en-US" sz="2000" dirty="0"/>
              <a:t> Optics, Spectrum, Payment Score.</a:t>
            </a:r>
          </a:p>
          <a:p>
            <a:r>
              <a:rPr lang="en-US" sz="2000" dirty="0" err="1"/>
              <a:t>SageStream</a:t>
            </a:r>
            <a:r>
              <a:rPr lang="en-US" sz="2000" dirty="0"/>
              <a:t> Credit Optics uses bureau, phone/utility and identity data.</a:t>
            </a:r>
          </a:p>
          <a:p>
            <a:r>
              <a:rPr lang="en-US" sz="2000" dirty="0"/>
              <a:t>CoreLogic Anthem Credit Score.</a:t>
            </a:r>
          </a:p>
          <a:p>
            <a:r>
              <a:rPr lang="en-US" sz="2000" dirty="0" err="1"/>
              <a:t>Scorelogix</a:t>
            </a:r>
            <a:r>
              <a:rPr lang="en-US" sz="2000" dirty="0"/>
              <a:t> JSS Credit Score.</a:t>
            </a:r>
          </a:p>
          <a:p>
            <a:r>
              <a:rPr lang="en-US" sz="2000" dirty="0"/>
              <a:t>…</a:t>
            </a:r>
          </a:p>
          <a:p>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124120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fontScale="90000"/>
          </a:bodyPr>
          <a:lstStyle/>
          <a:p>
            <a:r>
              <a:rPr lang="en-US" dirty="0">
                <a:latin typeface="+mn-lt"/>
              </a:rPr>
              <a:t>Credit Scores are Generally One of Two Types</a:t>
            </a:r>
          </a:p>
        </p:txBody>
      </p:sp>
      <p:sp>
        <p:nvSpPr>
          <p:cNvPr id="4" name="Slide Number Placeholder 3"/>
          <p:cNvSpPr>
            <a:spLocks noGrp="1"/>
          </p:cNvSpPr>
          <p:nvPr>
            <p:ph type="sldNum" sz="quarter" idx="12"/>
          </p:nvPr>
        </p:nvSpPr>
        <p:spPr/>
        <p:txBody>
          <a:bodyPr/>
          <a:lstStyle/>
          <a:p>
            <a:fld id="{88CD9788-50B9-FE4F-BD86-303CACCBE7E1}" type="slidenum">
              <a:rPr lang="en-US" smtClean="0"/>
              <a:t>14</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r>
              <a:rPr lang="en-US" sz="2000" b="1" dirty="0"/>
              <a:t>Application score </a:t>
            </a:r>
            <a:r>
              <a:rPr lang="en-US" sz="2000" dirty="0"/>
              <a:t>– scores applications for new account openings. Uses all data on the application, but primarily credit bureau info.</a:t>
            </a:r>
          </a:p>
          <a:p>
            <a:pPr lvl="1"/>
            <a:r>
              <a:rPr lang="en-US" sz="1600" dirty="0"/>
              <a:t>It scores an application and we look for data about the applicant(s).</a:t>
            </a:r>
          </a:p>
          <a:p>
            <a:pPr lvl="1"/>
            <a:r>
              <a:rPr lang="en-US" sz="1600" dirty="0"/>
              <a:t>If little or no bureau data exists for that person, it’s called a thin file/no hit. Special scores are built and used for thin file/no hit.</a:t>
            </a:r>
          </a:p>
          <a:p>
            <a:pPr lvl="1"/>
            <a:r>
              <a:rPr lang="en-US" sz="1600" dirty="0"/>
              <a:t>Frequently build specific scores for the type of account (revolving, installment, auto loan…)</a:t>
            </a:r>
          </a:p>
          <a:p>
            <a:pPr lvl="1"/>
            <a:r>
              <a:rPr lang="en-US" sz="1600" dirty="0"/>
              <a:t>The FICO score is the most commonly used credit score for applications, even though it score a person rather than an application. The FICO score only uses bureau data.</a:t>
            </a:r>
          </a:p>
          <a:p>
            <a:pPr lvl="1"/>
            <a:endParaRPr lang="en-US" sz="1600" dirty="0"/>
          </a:p>
          <a:p>
            <a:r>
              <a:rPr lang="en-US" sz="2000" b="1" dirty="0"/>
              <a:t>Behavior score </a:t>
            </a:r>
            <a:r>
              <a:rPr lang="en-US" sz="2000" dirty="0"/>
              <a:t>– scores an existing account. Relies mostly on historical behavioral data about the account, but can also add in credit bureau data about the account owner(s).</a:t>
            </a:r>
          </a:p>
          <a:p>
            <a:pPr lvl="1"/>
            <a:r>
              <a:rPr lang="en-US" sz="1600" dirty="0"/>
              <a:t>Some special types of behaviors scores include a bankruptcy score, collection score, etc.</a:t>
            </a:r>
          </a:p>
          <a:p>
            <a:pPr lvl="1"/>
            <a:r>
              <a:rPr lang="en-US" sz="1600" dirty="0"/>
              <a:t>Frequently build specific scores for the type of account, similar to what we do for application scores.</a:t>
            </a:r>
          </a:p>
          <a:p>
            <a:endParaRPr lang="en-US" dirty="0"/>
          </a:p>
          <a:p>
            <a:endParaRPr lang="en-US" dirty="0"/>
          </a:p>
          <a:p>
            <a:endParaRPr lang="en-US" dirty="0"/>
          </a:p>
        </p:txBody>
      </p:sp>
    </p:spTree>
    <p:extLst>
      <p:ext uri="{BB962C8B-B14F-4D97-AF65-F5344CB8AC3E}">
        <p14:creationId xmlns:p14="http://schemas.microsoft.com/office/powerpoint/2010/main" val="3012564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404413"/>
            <a:ext cx="7886700" cy="810531"/>
          </a:xfrm>
        </p:spPr>
        <p:txBody>
          <a:bodyPr>
            <a:normAutofit fontScale="90000"/>
          </a:bodyPr>
          <a:lstStyle/>
          <a:p>
            <a:r>
              <a:rPr lang="en-US" dirty="0">
                <a:latin typeface="+mn-lt"/>
              </a:rPr>
              <a:t>Data Used for the Score Depends on the Thing Being Scored</a:t>
            </a:r>
            <a:br>
              <a:rPr lang="en-US" dirty="0">
                <a:latin typeface="+mn-lt"/>
              </a:rPr>
            </a:br>
            <a:endParaRPr lang="en-US" dirty="0">
              <a:latin typeface="+mn-lt"/>
            </a:endParaRPr>
          </a:p>
        </p:txBody>
      </p:sp>
      <p:sp>
        <p:nvSpPr>
          <p:cNvPr id="4" name="Slide Number Placeholder 3"/>
          <p:cNvSpPr>
            <a:spLocks noGrp="1"/>
          </p:cNvSpPr>
          <p:nvPr>
            <p:ph type="sldNum" sz="quarter" idx="12"/>
          </p:nvPr>
        </p:nvSpPr>
        <p:spPr/>
        <p:txBody>
          <a:bodyPr/>
          <a:lstStyle/>
          <a:p>
            <a:fld id="{88CD9788-50B9-FE4F-BD86-303CACCBE7E1}" type="slidenum">
              <a:rPr lang="en-US" smtClean="0"/>
              <a:t>15</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1892049"/>
            <a:ext cx="8656028" cy="3268285"/>
          </a:xfrm>
        </p:spPr>
        <p:txBody>
          <a:bodyPr>
            <a:normAutofit/>
          </a:bodyPr>
          <a:lstStyle/>
          <a:p>
            <a:pPr>
              <a:spcBef>
                <a:spcPts val="3000"/>
              </a:spcBef>
            </a:pPr>
            <a:r>
              <a:rPr lang="en-US" sz="2000" b="1" dirty="0"/>
              <a:t>Application</a:t>
            </a:r>
            <a:r>
              <a:rPr lang="en-US" sz="2000" dirty="0"/>
              <a:t> score: uses data on the </a:t>
            </a:r>
            <a:r>
              <a:rPr lang="en-US" sz="2000" b="1" dirty="0"/>
              <a:t>application</a:t>
            </a:r>
            <a:r>
              <a:rPr lang="en-US" sz="2000" dirty="0"/>
              <a:t> and </a:t>
            </a:r>
            <a:r>
              <a:rPr lang="en-US" sz="2000" b="1" dirty="0"/>
              <a:t>bureau</a:t>
            </a:r>
            <a:r>
              <a:rPr lang="en-US" sz="2000" dirty="0"/>
              <a:t> data.</a:t>
            </a:r>
          </a:p>
          <a:p>
            <a:pPr>
              <a:spcBef>
                <a:spcPts val="3000"/>
              </a:spcBef>
            </a:pPr>
            <a:r>
              <a:rPr lang="en-US" sz="2000" b="1" dirty="0"/>
              <a:t>Behavior</a:t>
            </a:r>
            <a:r>
              <a:rPr lang="en-US" sz="2000" dirty="0"/>
              <a:t> score: uses data on the </a:t>
            </a:r>
            <a:r>
              <a:rPr lang="en-US" sz="2000" b="1" dirty="0"/>
              <a:t>existing account behavior </a:t>
            </a:r>
            <a:r>
              <a:rPr lang="en-US" sz="2000" dirty="0"/>
              <a:t>and (usually) also </a:t>
            </a:r>
            <a:r>
              <a:rPr lang="en-US" sz="2000" b="1" dirty="0"/>
              <a:t>bureau</a:t>
            </a:r>
            <a:r>
              <a:rPr lang="en-US" sz="2000" dirty="0"/>
              <a:t> data.</a:t>
            </a:r>
          </a:p>
          <a:p>
            <a:pPr>
              <a:spcBef>
                <a:spcPts val="3000"/>
              </a:spcBef>
            </a:pPr>
            <a:r>
              <a:rPr lang="en-US" sz="2000" b="1" dirty="0"/>
              <a:t>Person</a:t>
            </a:r>
            <a:r>
              <a:rPr lang="en-US" sz="2000" dirty="0"/>
              <a:t> score (FICO): uses </a:t>
            </a:r>
            <a:r>
              <a:rPr lang="en-US" sz="2000" b="1" dirty="0"/>
              <a:t>bureau data only</a:t>
            </a:r>
            <a:r>
              <a:rPr lang="en-US" sz="2000" dirty="0"/>
              <a:t>. This is what is typically/generically referred to as a credit score.</a:t>
            </a:r>
          </a:p>
          <a:p>
            <a:endParaRPr lang="en-US" dirty="0"/>
          </a:p>
          <a:p>
            <a:endParaRPr lang="en-US" dirty="0"/>
          </a:p>
          <a:p>
            <a:endParaRPr lang="en-US" dirty="0"/>
          </a:p>
        </p:txBody>
      </p:sp>
    </p:spTree>
    <p:extLst>
      <p:ext uri="{BB962C8B-B14F-4D97-AF65-F5344CB8AC3E}">
        <p14:creationId xmlns:p14="http://schemas.microsoft.com/office/powerpoint/2010/main" val="333205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How Do Businesses Use Credit Scores</a:t>
            </a:r>
          </a:p>
        </p:txBody>
      </p:sp>
      <p:sp>
        <p:nvSpPr>
          <p:cNvPr id="4" name="Slide Number Placeholder 3"/>
          <p:cNvSpPr>
            <a:spLocks noGrp="1"/>
          </p:cNvSpPr>
          <p:nvPr>
            <p:ph type="sldNum" sz="quarter" idx="12"/>
          </p:nvPr>
        </p:nvSpPr>
        <p:spPr/>
        <p:txBody>
          <a:bodyPr/>
          <a:lstStyle/>
          <a:p>
            <a:fld id="{88CD9788-50B9-FE4F-BD86-303CACCBE7E1}" type="slidenum">
              <a:rPr lang="en-US" smtClean="0"/>
              <a:t>16</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327156" y="952674"/>
            <a:ext cx="8656028" cy="5426319"/>
          </a:xfrm>
        </p:spPr>
        <p:txBody>
          <a:bodyPr>
            <a:normAutofit fontScale="92500" lnSpcReduction="10000"/>
          </a:bodyPr>
          <a:lstStyle/>
          <a:p>
            <a:pPr marL="0" indent="0">
              <a:buNone/>
            </a:pPr>
            <a:r>
              <a:rPr lang="en-US" sz="2000" dirty="0"/>
              <a:t>Uses for financial decisions:</a:t>
            </a:r>
          </a:p>
          <a:p>
            <a:r>
              <a:rPr lang="en-US" sz="2000" dirty="0"/>
              <a:t>Deciding which applications to accept/reject.</a:t>
            </a:r>
          </a:p>
          <a:p>
            <a:r>
              <a:rPr lang="en-US" sz="2000" dirty="0"/>
              <a:t>Pricing for a new account. Interest rate, fees, credit limit…</a:t>
            </a:r>
          </a:p>
          <a:p>
            <a:r>
              <a:rPr lang="en-US" sz="2000" dirty="0"/>
              <a:t>Request higher collateral (deposit, downpayment…).</a:t>
            </a:r>
          </a:p>
          <a:p>
            <a:r>
              <a:rPr lang="en-US" sz="2000" dirty="0"/>
              <a:t>Increase account insurance, PMI…</a:t>
            </a:r>
          </a:p>
          <a:p>
            <a:r>
              <a:rPr lang="en-US" sz="2000" dirty="0"/>
              <a:t>Above-the-limit authorizations.</a:t>
            </a:r>
          </a:p>
          <a:p>
            <a:r>
              <a:rPr lang="en-US" sz="2000" dirty="0"/>
              <a:t>Increase/decrease credit limit.</a:t>
            </a:r>
          </a:p>
          <a:p>
            <a:r>
              <a:rPr lang="en-US" sz="2000" dirty="0"/>
              <a:t>Proactively close an existing account.</a:t>
            </a:r>
          </a:p>
          <a:p>
            <a:r>
              <a:rPr lang="en-US" sz="2000" dirty="0"/>
              <a:t>New marketing offers.</a:t>
            </a:r>
          </a:p>
          <a:p>
            <a:r>
              <a:rPr lang="en-US" sz="2000" dirty="0"/>
              <a:t>Decide which loans to keep on books and which to sell.</a:t>
            </a:r>
          </a:p>
          <a:p>
            <a:r>
              <a:rPr lang="en-US" sz="2000" dirty="0"/>
              <a:t>How to price an existing loan or loan portfolio for selling it.</a:t>
            </a:r>
          </a:p>
          <a:p>
            <a:r>
              <a:rPr lang="en-US" sz="2000" dirty="0"/>
              <a:t>…</a:t>
            </a:r>
          </a:p>
          <a:p>
            <a:endParaRPr lang="en-US" sz="2000" dirty="0"/>
          </a:p>
          <a:p>
            <a:pPr marL="0" indent="0">
              <a:buNone/>
            </a:pPr>
            <a:r>
              <a:rPr lang="en-US" sz="2000" dirty="0"/>
              <a:t>Other uses:</a:t>
            </a:r>
          </a:p>
          <a:p>
            <a:r>
              <a:rPr lang="en-US" sz="2000" dirty="0"/>
              <a:t>New hire investigations, background checks, “reputation” measures…</a:t>
            </a:r>
          </a:p>
          <a:p>
            <a:endParaRPr lang="en-US" sz="2000" dirty="0"/>
          </a:p>
          <a:p>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294334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Goods, Bads, Indeterminates</a:t>
            </a:r>
          </a:p>
        </p:txBody>
      </p:sp>
      <p:sp>
        <p:nvSpPr>
          <p:cNvPr id="4" name="Slide Number Placeholder 3"/>
          <p:cNvSpPr>
            <a:spLocks noGrp="1"/>
          </p:cNvSpPr>
          <p:nvPr>
            <p:ph type="sldNum" sz="quarter" idx="12"/>
          </p:nvPr>
        </p:nvSpPr>
        <p:spPr/>
        <p:txBody>
          <a:bodyPr/>
          <a:lstStyle/>
          <a:p>
            <a:fld id="{88CD9788-50B9-FE4F-BD86-303CACCBE7E1}" type="slidenum">
              <a:rPr lang="en-US" smtClean="0"/>
              <a:t>17</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1112594"/>
            <a:ext cx="8656028" cy="5426319"/>
          </a:xfrm>
        </p:spPr>
        <p:txBody>
          <a:bodyPr>
            <a:normAutofit/>
          </a:bodyPr>
          <a:lstStyle/>
          <a:p>
            <a:r>
              <a:rPr lang="en-US" sz="2000" dirty="0"/>
              <a:t>A credit score is typically a </a:t>
            </a:r>
            <a:r>
              <a:rPr lang="en-US" sz="2000" i="1" dirty="0"/>
              <a:t>binary classification </a:t>
            </a:r>
            <a:r>
              <a:rPr lang="en-US" sz="2000" dirty="0"/>
              <a:t>type score, where we try to predict if something will be either good or bad. The score then represents the likelihood of being good/bad.</a:t>
            </a:r>
          </a:p>
          <a:p>
            <a:r>
              <a:rPr lang="en-US" sz="2000" dirty="0"/>
              <a:t>To build this kind of score we prepare a bunch of data records where each record is a particular example of a good or bad.</a:t>
            </a:r>
          </a:p>
          <a:p>
            <a:r>
              <a:rPr lang="en-US" sz="2000" dirty="0"/>
              <a:t>We call the records </a:t>
            </a:r>
            <a:r>
              <a:rPr lang="en-US" sz="2000" i="1" dirty="0"/>
              <a:t>goods</a:t>
            </a:r>
            <a:r>
              <a:rPr lang="en-US" sz="2000" dirty="0"/>
              <a:t> whose outcome is good (pay the credit) and </a:t>
            </a:r>
            <a:r>
              <a:rPr lang="en-US" sz="2000" i="1" dirty="0"/>
              <a:t>bads</a:t>
            </a:r>
            <a:r>
              <a:rPr lang="en-US" sz="2000" dirty="0"/>
              <a:t> whose outcome is bad (don’t pay).</a:t>
            </a:r>
          </a:p>
          <a:p>
            <a:r>
              <a:rPr lang="en-US" sz="2000" dirty="0"/>
              <a:t>We make many thousand of such records and show them to a machine learning algorithm (a statistical model), and it “learns” how to distinguish between a good and a bad.</a:t>
            </a:r>
          </a:p>
          <a:p>
            <a:r>
              <a:rPr lang="en-US" sz="2000" dirty="0"/>
              <a:t>The statistical algorithm generally learns this distinction more easily if we show it records that are clearly good and clearly bad, and not records that are somewhat in between.</a:t>
            </a:r>
          </a:p>
          <a:p>
            <a:r>
              <a:rPr lang="en-US" sz="2000" dirty="0"/>
              <a:t>So when we prepare data we make our goods and bads from the definite examples, but we remove records that are not clearly good or bad. We call these </a:t>
            </a:r>
            <a:r>
              <a:rPr lang="en-US" sz="2000" i="1" dirty="0"/>
              <a:t>indeterminates</a:t>
            </a:r>
            <a:r>
              <a:rPr lang="en-US" sz="2000" dirty="0"/>
              <a:t>.</a:t>
            </a:r>
          </a:p>
          <a:p>
            <a:endParaRPr lang="en-US" dirty="0"/>
          </a:p>
          <a:p>
            <a:endParaRPr lang="en-US" dirty="0"/>
          </a:p>
          <a:p>
            <a:endParaRPr lang="en-US" dirty="0"/>
          </a:p>
        </p:txBody>
      </p:sp>
    </p:spTree>
    <p:extLst>
      <p:ext uri="{BB962C8B-B14F-4D97-AF65-F5344CB8AC3E}">
        <p14:creationId xmlns:p14="http://schemas.microsoft.com/office/powerpoint/2010/main" val="125532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Design of a Single Record for Modeling</a:t>
            </a:r>
          </a:p>
        </p:txBody>
      </p:sp>
      <p:sp>
        <p:nvSpPr>
          <p:cNvPr id="4" name="Slide Number Placeholder 3"/>
          <p:cNvSpPr>
            <a:spLocks noGrp="1"/>
          </p:cNvSpPr>
          <p:nvPr>
            <p:ph type="sldNum" sz="quarter" idx="12"/>
          </p:nvPr>
        </p:nvSpPr>
        <p:spPr/>
        <p:txBody>
          <a:bodyPr/>
          <a:lstStyle/>
          <a:p>
            <a:fld id="{88CD9788-50B9-FE4F-BD86-303CACCBE7E1}" type="slidenum">
              <a:rPr lang="en-US" smtClean="0"/>
              <a:t>18</a:t>
            </a:fld>
            <a:endParaRPr lang="en-US"/>
          </a:p>
        </p:txBody>
      </p:sp>
      <p:cxnSp>
        <p:nvCxnSpPr>
          <p:cNvPr id="8" name="Straight Connector 7">
            <a:extLst>
              <a:ext uri="{FF2B5EF4-FFF2-40B4-BE49-F238E27FC236}">
                <a16:creationId xmlns:a16="http://schemas.microsoft.com/office/drawing/2014/main" id="{9E40637D-C55A-EE04-69D8-AF9A9E551398}"/>
              </a:ext>
            </a:extLst>
          </p:cNvPr>
          <p:cNvCxnSpPr/>
          <p:nvPr/>
        </p:nvCxnSpPr>
        <p:spPr>
          <a:xfrm>
            <a:off x="772633" y="2762698"/>
            <a:ext cx="74450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103F38-6785-B7F0-DC0A-7E8A295371A5}"/>
              </a:ext>
            </a:extLst>
          </p:cNvPr>
          <p:cNvSpPr txBox="1"/>
          <p:nvPr/>
        </p:nvSpPr>
        <p:spPr>
          <a:xfrm>
            <a:off x="193320" y="894616"/>
            <a:ext cx="8757360" cy="646331"/>
          </a:xfrm>
          <a:prstGeom prst="rect">
            <a:avLst/>
          </a:prstGeom>
          <a:noFill/>
        </p:spPr>
        <p:txBody>
          <a:bodyPr wrap="square" rtlCol="0">
            <a:spAutoFit/>
          </a:bodyPr>
          <a:lstStyle/>
          <a:p>
            <a:r>
              <a:rPr lang="en-US" dirty="0"/>
              <a:t>Predictive models predict something in the future based on the present and past state of things. We design our modeling records with this principle in mind.</a:t>
            </a:r>
          </a:p>
        </p:txBody>
      </p:sp>
      <p:sp>
        <p:nvSpPr>
          <p:cNvPr id="10" name="TextBox 9">
            <a:extLst>
              <a:ext uri="{FF2B5EF4-FFF2-40B4-BE49-F238E27FC236}">
                <a16:creationId xmlns:a16="http://schemas.microsoft.com/office/drawing/2014/main" id="{061EEA5C-5381-CC2E-A1B2-290EDB20ADDE}"/>
              </a:ext>
            </a:extLst>
          </p:cNvPr>
          <p:cNvSpPr txBox="1"/>
          <p:nvPr/>
        </p:nvSpPr>
        <p:spPr>
          <a:xfrm>
            <a:off x="3856074" y="1746318"/>
            <a:ext cx="1435392" cy="646331"/>
          </a:xfrm>
          <a:prstGeom prst="rect">
            <a:avLst/>
          </a:prstGeom>
          <a:noFill/>
        </p:spPr>
        <p:txBody>
          <a:bodyPr wrap="square" rtlCol="0">
            <a:spAutoFit/>
          </a:bodyPr>
          <a:lstStyle/>
          <a:p>
            <a:pPr algn="ctr"/>
            <a:r>
              <a:rPr lang="en-US" dirty="0"/>
              <a:t>Observation* time</a:t>
            </a:r>
          </a:p>
        </p:txBody>
      </p:sp>
      <p:sp>
        <p:nvSpPr>
          <p:cNvPr id="11" name="TextBox 10">
            <a:extLst>
              <a:ext uri="{FF2B5EF4-FFF2-40B4-BE49-F238E27FC236}">
                <a16:creationId xmlns:a16="http://schemas.microsoft.com/office/drawing/2014/main" id="{663891D7-B6F3-187A-DDF5-454CE6495805}"/>
              </a:ext>
            </a:extLst>
          </p:cNvPr>
          <p:cNvSpPr txBox="1"/>
          <p:nvPr/>
        </p:nvSpPr>
        <p:spPr>
          <a:xfrm>
            <a:off x="6099544" y="1756149"/>
            <a:ext cx="1435396" cy="646331"/>
          </a:xfrm>
          <a:prstGeom prst="rect">
            <a:avLst/>
          </a:prstGeom>
          <a:noFill/>
        </p:spPr>
        <p:txBody>
          <a:bodyPr wrap="square" rtlCol="0">
            <a:spAutoFit/>
          </a:bodyPr>
          <a:lstStyle/>
          <a:p>
            <a:pPr algn="ctr"/>
            <a:r>
              <a:rPr lang="en-US" dirty="0"/>
              <a:t>Performance period</a:t>
            </a:r>
          </a:p>
        </p:txBody>
      </p:sp>
      <p:sp>
        <p:nvSpPr>
          <p:cNvPr id="12" name="TextBox 11">
            <a:extLst>
              <a:ext uri="{FF2B5EF4-FFF2-40B4-BE49-F238E27FC236}">
                <a16:creationId xmlns:a16="http://schemas.microsoft.com/office/drawing/2014/main" id="{DC211D6A-B918-5F80-AEF6-7B32DA2995B1}"/>
              </a:ext>
            </a:extLst>
          </p:cNvPr>
          <p:cNvSpPr txBox="1"/>
          <p:nvPr/>
        </p:nvSpPr>
        <p:spPr>
          <a:xfrm>
            <a:off x="1974111" y="1827033"/>
            <a:ext cx="1339703" cy="646331"/>
          </a:xfrm>
          <a:prstGeom prst="rect">
            <a:avLst/>
          </a:prstGeom>
          <a:noFill/>
        </p:spPr>
        <p:txBody>
          <a:bodyPr wrap="square" rtlCol="0">
            <a:spAutoFit/>
          </a:bodyPr>
          <a:lstStyle/>
          <a:p>
            <a:pPr algn="ctr"/>
            <a:r>
              <a:rPr lang="en-US" dirty="0"/>
              <a:t>Historical period</a:t>
            </a:r>
          </a:p>
        </p:txBody>
      </p:sp>
      <p:cxnSp>
        <p:nvCxnSpPr>
          <p:cNvPr id="14" name="Straight Arrow Connector 13">
            <a:extLst>
              <a:ext uri="{FF2B5EF4-FFF2-40B4-BE49-F238E27FC236}">
                <a16:creationId xmlns:a16="http://schemas.microsoft.com/office/drawing/2014/main" id="{7036BE40-E685-5589-715A-2710482B144E}"/>
              </a:ext>
            </a:extLst>
          </p:cNvPr>
          <p:cNvCxnSpPr>
            <a:cxnSpLocks/>
          </p:cNvCxnSpPr>
          <p:nvPr/>
        </p:nvCxnSpPr>
        <p:spPr>
          <a:xfrm flipH="1">
            <a:off x="4525925" y="2295017"/>
            <a:ext cx="1" cy="26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5-Point Star 14">
            <a:extLst>
              <a:ext uri="{FF2B5EF4-FFF2-40B4-BE49-F238E27FC236}">
                <a16:creationId xmlns:a16="http://schemas.microsoft.com/office/drawing/2014/main" id="{81E92785-AEF2-FEE2-A16F-E9C1A6D9AFCE}"/>
              </a:ext>
            </a:extLst>
          </p:cNvPr>
          <p:cNvSpPr/>
          <p:nvPr/>
        </p:nvSpPr>
        <p:spPr>
          <a:xfrm>
            <a:off x="4288464" y="2573970"/>
            <a:ext cx="474921" cy="37745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E13C8B0-DE78-730E-3A42-1E02B35ECF17}"/>
              </a:ext>
            </a:extLst>
          </p:cNvPr>
          <p:cNvSpPr txBox="1"/>
          <p:nvPr/>
        </p:nvSpPr>
        <p:spPr>
          <a:xfrm>
            <a:off x="325083" y="3190740"/>
            <a:ext cx="8493834" cy="3693319"/>
          </a:xfrm>
          <a:prstGeom prst="rect">
            <a:avLst/>
          </a:prstGeom>
          <a:noFill/>
        </p:spPr>
        <p:txBody>
          <a:bodyPr wrap="square" rtlCol="0">
            <a:spAutoFit/>
          </a:bodyPr>
          <a:lstStyle/>
          <a:p>
            <a:r>
              <a:rPr lang="en-US" dirty="0"/>
              <a:t>When building a modeling record we “pretend” that we’re sitting at the </a:t>
            </a:r>
            <a:r>
              <a:rPr lang="en-US" i="1" dirty="0"/>
              <a:t>observation time</a:t>
            </a:r>
            <a:r>
              <a:rPr lang="en-US" dirty="0"/>
              <a:t>. We measure the dependent variable y in the performance period. We build our modeling input variables x using the </a:t>
            </a:r>
            <a:r>
              <a:rPr lang="en-US" i="1" dirty="0"/>
              <a:t>historical period</a:t>
            </a:r>
            <a:r>
              <a:rPr lang="en-US" dirty="0"/>
              <a:t>.</a:t>
            </a:r>
          </a:p>
          <a:p>
            <a:endParaRPr lang="en-US" dirty="0"/>
          </a:p>
          <a:p>
            <a:r>
              <a:rPr lang="en-US" dirty="0"/>
              <a:t>Usually the performance period and the historical period have a definite time window length, for example </a:t>
            </a:r>
          </a:p>
          <a:p>
            <a:pPr marL="182880" indent="-182880">
              <a:buFont typeface="Arial" panose="020B0604020202020204" pitchFamily="34" charset="0"/>
              <a:buChar char="•"/>
            </a:pPr>
            <a:r>
              <a:rPr lang="en-US" dirty="0"/>
              <a:t>Performance period: 6 months. Generally, the farther in the future the more useful but less accurate the model.</a:t>
            </a:r>
          </a:p>
          <a:p>
            <a:pPr marL="182880" indent="-182880">
              <a:buFont typeface="Arial" panose="020B0604020202020204" pitchFamily="34" charset="0"/>
              <a:buChar char="•"/>
            </a:pPr>
            <a:r>
              <a:rPr lang="en-US" dirty="0"/>
              <a:t>Historical period: 12 months. Try to include a complete cycle of seasonality.</a:t>
            </a:r>
          </a:p>
          <a:p>
            <a:endParaRPr lang="en-US" dirty="0"/>
          </a:p>
          <a:p>
            <a:r>
              <a:rPr lang="en-US" dirty="0"/>
              <a:t>We make as many of these modeling records as possible given our data. </a:t>
            </a:r>
          </a:p>
          <a:p>
            <a:endParaRPr lang="en-US" dirty="0"/>
          </a:p>
          <a:p>
            <a:r>
              <a:rPr lang="en-US" dirty="0"/>
              <a:t>After it’s built the predictive model is y = f(x). It predicts y given the variables x.</a:t>
            </a:r>
          </a:p>
        </p:txBody>
      </p:sp>
      <p:cxnSp>
        <p:nvCxnSpPr>
          <p:cNvPr id="18" name="Straight Arrow Connector 17">
            <a:extLst>
              <a:ext uri="{FF2B5EF4-FFF2-40B4-BE49-F238E27FC236}">
                <a16:creationId xmlns:a16="http://schemas.microsoft.com/office/drawing/2014/main" id="{972BF9E5-06E5-D09C-6099-C55D1CE99606}"/>
              </a:ext>
            </a:extLst>
          </p:cNvPr>
          <p:cNvCxnSpPr/>
          <p:nvPr/>
        </p:nvCxnSpPr>
        <p:spPr>
          <a:xfrm>
            <a:off x="1091609" y="257397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B719461-9AE1-A89E-7A55-411B6A80F825}"/>
              </a:ext>
            </a:extLst>
          </p:cNvPr>
          <p:cNvCxnSpPr/>
          <p:nvPr/>
        </p:nvCxnSpPr>
        <p:spPr>
          <a:xfrm>
            <a:off x="4944139" y="257397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BF39BD-2BD7-E296-528E-6856DBC015C9}"/>
              </a:ext>
            </a:extLst>
          </p:cNvPr>
          <p:cNvSpPr txBox="1"/>
          <p:nvPr/>
        </p:nvSpPr>
        <p:spPr>
          <a:xfrm>
            <a:off x="5863855" y="2838220"/>
            <a:ext cx="1514710" cy="276999"/>
          </a:xfrm>
          <a:prstGeom prst="rect">
            <a:avLst/>
          </a:prstGeom>
          <a:noFill/>
        </p:spPr>
        <p:txBody>
          <a:bodyPr wrap="none" rtlCol="0">
            <a:spAutoFit/>
          </a:bodyPr>
          <a:lstStyle/>
          <a:p>
            <a:r>
              <a:rPr lang="en-US" sz="1200" dirty="0"/>
              <a:t>Dependent variable y</a:t>
            </a:r>
          </a:p>
        </p:txBody>
      </p:sp>
      <p:sp>
        <p:nvSpPr>
          <p:cNvPr id="5" name="TextBox 4">
            <a:extLst>
              <a:ext uri="{FF2B5EF4-FFF2-40B4-BE49-F238E27FC236}">
                <a16:creationId xmlns:a16="http://schemas.microsoft.com/office/drawing/2014/main" id="{4F484783-D220-79B5-C0F0-E7F494505424}"/>
              </a:ext>
            </a:extLst>
          </p:cNvPr>
          <p:cNvSpPr txBox="1"/>
          <p:nvPr/>
        </p:nvSpPr>
        <p:spPr>
          <a:xfrm>
            <a:off x="1804854" y="2845792"/>
            <a:ext cx="1678216" cy="276999"/>
          </a:xfrm>
          <a:prstGeom prst="rect">
            <a:avLst/>
          </a:prstGeom>
          <a:noFill/>
        </p:spPr>
        <p:txBody>
          <a:bodyPr wrap="none" rtlCol="0">
            <a:spAutoFit/>
          </a:bodyPr>
          <a:lstStyle/>
          <a:p>
            <a:r>
              <a:rPr lang="en-US" sz="1200" dirty="0"/>
              <a:t>Independent variables x</a:t>
            </a:r>
          </a:p>
        </p:txBody>
      </p:sp>
      <p:sp>
        <p:nvSpPr>
          <p:cNvPr id="6" name="TextBox 5">
            <a:extLst>
              <a:ext uri="{FF2B5EF4-FFF2-40B4-BE49-F238E27FC236}">
                <a16:creationId xmlns:a16="http://schemas.microsoft.com/office/drawing/2014/main" id="{DF0CC72B-8C7B-3316-C61A-B03DF8587935}"/>
              </a:ext>
            </a:extLst>
          </p:cNvPr>
          <p:cNvSpPr txBox="1"/>
          <p:nvPr/>
        </p:nvSpPr>
        <p:spPr>
          <a:xfrm>
            <a:off x="4104166" y="1576268"/>
            <a:ext cx="1380506" cy="215444"/>
          </a:xfrm>
          <a:prstGeom prst="rect">
            <a:avLst/>
          </a:prstGeom>
          <a:noFill/>
        </p:spPr>
        <p:txBody>
          <a:bodyPr wrap="none" rtlCol="0">
            <a:spAutoFit/>
          </a:bodyPr>
          <a:lstStyle/>
          <a:p>
            <a:r>
              <a:rPr lang="en-US" sz="800" dirty="0"/>
              <a:t>*Also called the scoring time</a:t>
            </a:r>
          </a:p>
        </p:txBody>
      </p:sp>
    </p:spTree>
    <p:extLst>
      <p:ext uri="{BB962C8B-B14F-4D97-AF65-F5344CB8AC3E}">
        <p14:creationId xmlns:p14="http://schemas.microsoft.com/office/powerpoint/2010/main" val="336431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5" y="142143"/>
            <a:ext cx="8718907" cy="810531"/>
          </a:xfrm>
        </p:spPr>
        <p:txBody>
          <a:bodyPr>
            <a:normAutofit/>
          </a:bodyPr>
          <a:lstStyle/>
          <a:p>
            <a:r>
              <a:rPr lang="en-US" dirty="0">
                <a:latin typeface="+mn-lt"/>
              </a:rPr>
              <a:t>Design for a Loan </a:t>
            </a:r>
            <a:r>
              <a:rPr lang="en-US" b="1" dirty="0">
                <a:latin typeface="+mn-lt"/>
              </a:rPr>
              <a:t>Application</a:t>
            </a:r>
            <a:r>
              <a:rPr lang="en-US" dirty="0">
                <a:latin typeface="+mn-lt"/>
              </a:rPr>
              <a:t> Credit Score</a:t>
            </a:r>
          </a:p>
        </p:txBody>
      </p:sp>
      <p:sp>
        <p:nvSpPr>
          <p:cNvPr id="4" name="Slide Number Placeholder 3"/>
          <p:cNvSpPr>
            <a:spLocks noGrp="1"/>
          </p:cNvSpPr>
          <p:nvPr>
            <p:ph type="sldNum" sz="quarter" idx="12"/>
          </p:nvPr>
        </p:nvSpPr>
        <p:spPr/>
        <p:txBody>
          <a:bodyPr/>
          <a:lstStyle/>
          <a:p>
            <a:fld id="{88CD9788-50B9-FE4F-BD86-303CACCBE7E1}" type="slidenum">
              <a:rPr lang="en-US" smtClean="0"/>
              <a:t>19</a:t>
            </a:fld>
            <a:endParaRPr lang="en-US"/>
          </a:p>
        </p:txBody>
      </p:sp>
      <p:cxnSp>
        <p:nvCxnSpPr>
          <p:cNvPr id="8" name="Straight Connector 7">
            <a:extLst>
              <a:ext uri="{FF2B5EF4-FFF2-40B4-BE49-F238E27FC236}">
                <a16:creationId xmlns:a16="http://schemas.microsoft.com/office/drawing/2014/main" id="{9E40637D-C55A-EE04-69D8-AF9A9E551398}"/>
              </a:ext>
            </a:extLst>
          </p:cNvPr>
          <p:cNvCxnSpPr/>
          <p:nvPr/>
        </p:nvCxnSpPr>
        <p:spPr>
          <a:xfrm>
            <a:off x="772633" y="3055088"/>
            <a:ext cx="74450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1EEA5C-5381-CC2E-A1B2-290EDB20ADDE}"/>
              </a:ext>
            </a:extLst>
          </p:cNvPr>
          <p:cNvSpPr txBox="1"/>
          <p:nvPr/>
        </p:nvSpPr>
        <p:spPr>
          <a:xfrm>
            <a:off x="3856074" y="2038708"/>
            <a:ext cx="1339703" cy="646331"/>
          </a:xfrm>
          <a:prstGeom prst="rect">
            <a:avLst/>
          </a:prstGeom>
          <a:noFill/>
        </p:spPr>
        <p:txBody>
          <a:bodyPr wrap="square" rtlCol="0">
            <a:spAutoFit/>
          </a:bodyPr>
          <a:lstStyle/>
          <a:p>
            <a:pPr algn="ctr"/>
            <a:r>
              <a:rPr lang="en-US" dirty="0"/>
              <a:t>Observation time</a:t>
            </a:r>
          </a:p>
        </p:txBody>
      </p:sp>
      <p:sp>
        <p:nvSpPr>
          <p:cNvPr id="11" name="TextBox 10">
            <a:extLst>
              <a:ext uri="{FF2B5EF4-FFF2-40B4-BE49-F238E27FC236}">
                <a16:creationId xmlns:a16="http://schemas.microsoft.com/office/drawing/2014/main" id="{663891D7-B6F3-187A-DDF5-454CE6495805}"/>
              </a:ext>
            </a:extLst>
          </p:cNvPr>
          <p:cNvSpPr txBox="1"/>
          <p:nvPr/>
        </p:nvSpPr>
        <p:spPr>
          <a:xfrm>
            <a:off x="6099544" y="2048539"/>
            <a:ext cx="1435396" cy="646331"/>
          </a:xfrm>
          <a:prstGeom prst="rect">
            <a:avLst/>
          </a:prstGeom>
          <a:noFill/>
        </p:spPr>
        <p:txBody>
          <a:bodyPr wrap="square" rtlCol="0">
            <a:spAutoFit/>
          </a:bodyPr>
          <a:lstStyle/>
          <a:p>
            <a:pPr algn="ctr"/>
            <a:r>
              <a:rPr lang="en-US" dirty="0"/>
              <a:t>Performance period</a:t>
            </a:r>
          </a:p>
        </p:txBody>
      </p:sp>
      <p:sp>
        <p:nvSpPr>
          <p:cNvPr id="12" name="TextBox 11">
            <a:extLst>
              <a:ext uri="{FF2B5EF4-FFF2-40B4-BE49-F238E27FC236}">
                <a16:creationId xmlns:a16="http://schemas.microsoft.com/office/drawing/2014/main" id="{DC211D6A-B918-5F80-AEF6-7B32DA2995B1}"/>
              </a:ext>
            </a:extLst>
          </p:cNvPr>
          <p:cNvSpPr txBox="1"/>
          <p:nvPr/>
        </p:nvSpPr>
        <p:spPr>
          <a:xfrm>
            <a:off x="1974111" y="2119423"/>
            <a:ext cx="1339703" cy="646331"/>
          </a:xfrm>
          <a:prstGeom prst="rect">
            <a:avLst/>
          </a:prstGeom>
          <a:noFill/>
        </p:spPr>
        <p:txBody>
          <a:bodyPr wrap="square" rtlCol="0">
            <a:spAutoFit/>
          </a:bodyPr>
          <a:lstStyle/>
          <a:p>
            <a:pPr algn="ctr"/>
            <a:r>
              <a:rPr lang="en-US" dirty="0"/>
              <a:t>Historical period</a:t>
            </a:r>
          </a:p>
        </p:txBody>
      </p:sp>
      <p:cxnSp>
        <p:nvCxnSpPr>
          <p:cNvPr id="14" name="Straight Arrow Connector 13">
            <a:extLst>
              <a:ext uri="{FF2B5EF4-FFF2-40B4-BE49-F238E27FC236}">
                <a16:creationId xmlns:a16="http://schemas.microsoft.com/office/drawing/2014/main" id="{7036BE40-E685-5589-715A-2710482B144E}"/>
              </a:ext>
            </a:extLst>
          </p:cNvPr>
          <p:cNvCxnSpPr>
            <a:cxnSpLocks/>
          </p:cNvCxnSpPr>
          <p:nvPr/>
        </p:nvCxnSpPr>
        <p:spPr>
          <a:xfrm flipH="1">
            <a:off x="4525925" y="2587407"/>
            <a:ext cx="1" cy="26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5-Point Star 14">
            <a:extLst>
              <a:ext uri="{FF2B5EF4-FFF2-40B4-BE49-F238E27FC236}">
                <a16:creationId xmlns:a16="http://schemas.microsoft.com/office/drawing/2014/main" id="{81E92785-AEF2-FEE2-A16F-E9C1A6D9AFCE}"/>
              </a:ext>
            </a:extLst>
          </p:cNvPr>
          <p:cNvSpPr/>
          <p:nvPr/>
        </p:nvSpPr>
        <p:spPr>
          <a:xfrm>
            <a:off x="4288464" y="2866360"/>
            <a:ext cx="474921" cy="37745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72BF9E5-06E5-D09C-6099-C55D1CE99606}"/>
              </a:ext>
            </a:extLst>
          </p:cNvPr>
          <p:cNvCxnSpPr/>
          <p:nvPr/>
        </p:nvCxnSpPr>
        <p:spPr>
          <a:xfrm>
            <a:off x="1091609" y="286636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B719461-9AE1-A89E-7A55-411B6A80F825}"/>
              </a:ext>
            </a:extLst>
          </p:cNvPr>
          <p:cNvCxnSpPr/>
          <p:nvPr/>
        </p:nvCxnSpPr>
        <p:spPr>
          <a:xfrm>
            <a:off x="4944139" y="286636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FE9CD6-5D28-BC50-53A4-60BD9ACE4CF3}"/>
              </a:ext>
            </a:extLst>
          </p:cNvPr>
          <p:cNvSpPr txBox="1"/>
          <p:nvPr/>
        </p:nvSpPr>
        <p:spPr>
          <a:xfrm>
            <a:off x="794306" y="1246532"/>
            <a:ext cx="3458308" cy="646331"/>
          </a:xfrm>
          <a:prstGeom prst="rect">
            <a:avLst/>
          </a:prstGeom>
          <a:noFill/>
        </p:spPr>
        <p:txBody>
          <a:bodyPr wrap="square" rtlCol="0">
            <a:spAutoFit/>
          </a:bodyPr>
          <a:lstStyle/>
          <a:p>
            <a:pPr algn="ctr"/>
            <a:r>
              <a:rPr lang="en-US" dirty="0"/>
              <a:t>Can use any allowed data during this time as inputs to the model</a:t>
            </a:r>
          </a:p>
        </p:txBody>
      </p:sp>
      <p:sp>
        <p:nvSpPr>
          <p:cNvPr id="5" name="TextBox 4">
            <a:extLst>
              <a:ext uri="{FF2B5EF4-FFF2-40B4-BE49-F238E27FC236}">
                <a16:creationId xmlns:a16="http://schemas.microsoft.com/office/drawing/2014/main" id="{24DBF4BB-77DF-2088-E3E4-B6F61C89F831}"/>
              </a:ext>
            </a:extLst>
          </p:cNvPr>
          <p:cNvSpPr txBox="1"/>
          <p:nvPr/>
        </p:nvSpPr>
        <p:spPr>
          <a:xfrm>
            <a:off x="4759329" y="1263185"/>
            <a:ext cx="3458308" cy="646331"/>
          </a:xfrm>
          <a:prstGeom prst="rect">
            <a:avLst/>
          </a:prstGeom>
          <a:noFill/>
        </p:spPr>
        <p:txBody>
          <a:bodyPr wrap="square" rtlCol="0">
            <a:spAutoFit/>
          </a:bodyPr>
          <a:lstStyle/>
          <a:p>
            <a:pPr algn="ctr"/>
            <a:r>
              <a:rPr lang="en-US" dirty="0"/>
              <a:t>Use data in this time to define the record’s dependent variable y</a:t>
            </a:r>
          </a:p>
        </p:txBody>
      </p:sp>
      <p:sp>
        <p:nvSpPr>
          <p:cNvPr id="6" name="TextBox 5">
            <a:extLst>
              <a:ext uri="{FF2B5EF4-FFF2-40B4-BE49-F238E27FC236}">
                <a16:creationId xmlns:a16="http://schemas.microsoft.com/office/drawing/2014/main" id="{3C314452-B1C0-05B8-AC49-0D2B62DEB506}"/>
              </a:ext>
            </a:extLst>
          </p:cNvPr>
          <p:cNvSpPr txBox="1"/>
          <p:nvPr/>
        </p:nvSpPr>
        <p:spPr>
          <a:xfrm>
            <a:off x="772633" y="3933230"/>
            <a:ext cx="3325975" cy="923330"/>
          </a:xfrm>
          <a:prstGeom prst="rect">
            <a:avLst/>
          </a:prstGeom>
          <a:noFill/>
        </p:spPr>
        <p:txBody>
          <a:bodyPr wrap="none" rtlCol="0">
            <a:spAutoFit/>
          </a:bodyPr>
          <a:lstStyle/>
          <a:p>
            <a:pPr marL="182880" indent="-182880">
              <a:buFont typeface="Arial" panose="020B0604020202020204" pitchFamily="34" charset="0"/>
              <a:buChar char="•"/>
            </a:pPr>
            <a:r>
              <a:rPr lang="en-US" dirty="0"/>
              <a:t>Data on the application</a:t>
            </a:r>
          </a:p>
          <a:p>
            <a:pPr marL="182880" indent="-182880">
              <a:buFont typeface="Arial" panose="020B0604020202020204" pitchFamily="34" charset="0"/>
              <a:buChar char="•"/>
            </a:pPr>
            <a:r>
              <a:rPr lang="en-US" dirty="0"/>
              <a:t>Bureau data</a:t>
            </a:r>
          </a:p>
          <a:p>
            <a:pPr marL="182880" indent="-182880">
              <a:buFont typeface="Arial" panose="020B0604020202020204" pitchFamily="34" charset="0"/>
              <a:buChar char="•"/>
            </a:pPr>
            <a:r>
              <a:rPr lang="en-US" dirty="0"/>
              <a:t>Data about the person applying</a:t>
            </a:r>
          </a:p>
        </p:txBody>
      </p:sp>
      <p:sp>
        <p:nvSpPr>
          <p:cNvPr id="7" name="TextBox 6">
            <a:extLst>
              <a:ext uri="{FF2B5EF4-FFF2-40B4-BE49-F238E27FC236}">
                <a16:creationId xmlns:a16="http://schemas.microsoft.com/office/drawing/2014/main" id="{CBAE0910-E342-4031-96AC-9BEA065F7D85}"/>
              </a:ext>
            </a:extLst>
          </p:cNvPr>
          <p:cNvSpPr txBox="1"/>
          <p:nvPr/>
        </p:nvSpPr>
        <p:spPr>
          <a:xfrm>
            <a:off x="4759194" y="3899374"/>
            <a:ext cx="3831950" cy="2585323"/>
          </a:xfrm>
          <a:prstGeom prst="rect">
            <a:avLst/>
          </a:prstGeom>
          <a:noFill/>
        </p:spPr>
        <p:txBody>
          <a:bodyPr wrap="square" rtlCol="0">
            <a:spAutoFit/>
          </a:bodyPr>
          <a:lstStyle/>
          <a:p>
            <a:pPr marL="182880" indent="-182880">
              <a:buFont typeface="Arial" panose="020B0604020202020204" pitchFamily="34" charset="0"/>
              <a:buChar char="•"/>
            </a:pPr>
            <a:r>
              <a:rPr lang="en-US" dirty="0"/>
              <a:t>Think carefully about how to define the good/bads/indeterminates.</a:t>
            </a:r>
          </a:p>
          <a:p>
            <a:pPr marL="182880" indent="-182880">
              <a:buFont typeface="Arial" panose="020B0604020202020204" pitchFamily="34" charset="0"/>
              <a:buChar char="•"/>
            </a:pPr>
            <a:r>
              <a:rPr lang="en-US" dirty="0"/>
              <a:t>Default/delinquency on that particular loan?</a:t>
            </a:r>
          </a:p>
          <a:p>
            <a:pPr marL="182880" indent="-182880">
              <a:buFont typeface="Arial" panose="020B0604020202020204" pitchFamily="34" charset="0"/>
              <a:buChar char="•"/>
            </a:pPr>
            <a:r>
              <a:rPr lang="en-US" dirty="0"/>
              <a:t>Delinquency on any loan as seen in the bureau data?</a:t>
            </a:r>
          </a:p>
          <a:p>
            <a:pPr marL="182880" indent="-182880">
              <a:buFont typeface="Arial" panose="020B0604020202020204" pitchFamily="34" charset="0"/>
              <a:buChar char="•"/>
            </a:pPr>
            <a:r>
              <a:rPr lang="en-US" dirty="0"/>
              <a:t>How big are the time windows for the historical and performance periods?</a:t>
            </a:r>
          </a:p>
        </p:txBody>
      </p:sp>
      <p:sp>
        <p:nvSpPr>
          <p:cNvPr id="9" name="TextBox 8">
            <a:extLst>
              <a:ext uri="{FF2B5EF4-FFF2-40B4-BE49-F238E27FC236}">
                <a16:creationId xmlns:a16="http://schemas.microsoft.com/office/drawing/2014/main" id="{649E5CDE-C91B-7A21-DB68-4A1B6DCFCABB}"/>
              </a:ext>
            </a:extLst>
          </p:cNvPr>
          <p:cNvSpPr txBox="1"/>
          <p:nvPr/>
        </p:nvSpPr>
        <p:spPr>
          <a:xfrm>
            <a:off x="3674300" y="3247877"/>
            <a:ext cx="1727524" cy="369332"/>
          </a:xfrm>
          <a:prstGeom prst="rect">
            <a:avLst/>
          </a:prstGeom>
          <a:noFill/>
        </p:spPr>
        <p:txBody>
          <a:bodyPr wrap="none" rtlCol="0">
            <a:spAutoFit/>
          </a:bodyPr>
          <a:lstStyle/>
          <a:p>
            <a:r>
              <a:rPr lang="en-US" dirty="0"/>
              <a:t>Application time</a:t>
            </a:r>
          </a:p>
        </p:txBody>
      </p:sp>
      <p:sp>
        <p:nvSpPr>
          <p:cNvPr id="13" name="TextBox 12">
            <a:extLst>
              <a:ext uri="{FF2B5EF4-FFF2-40B4-BE49-F238E27FC236}">
                <a16:creationId xmlns:a16="http://schemas.microsoft.com/office/drawing/2014/main" id="{DCF09445-BFC3-3E75-EB21-F0CADD8F3B9D}"/>
              </a:ext>
            </a:extLst>
          </p:cNvPr>
          <p:cNvSpPr txBox="1"/>
          <p:nvPr/>
        </p:nvSpPr>
        <p:spPr>
          <a:xfrm>
            <a:off x="5863855" y="3088083"/>
            <a:ext cx="1514710" cy="276999"/>
          </a:xfrm>
          <a:prstGeom prst="rect">
            <a:avLst/>
          </a:prstGeom>
          <a:noFill/>
        </p:spPr>
        <p:txBody>
          <a:bodyPr wrap="none" rtlCol="0">
            <a:spAutoFit/>
          </a:bodyPr>
          <a:lstStyle/>
          <a:p>
            <a:r>
              <a:rPr lang="en-US" sz="1200" dirty="0"/>
              <a:t>Dependent variable y</a:t>
            </a:r>
          </a:p>
        </p:txBody>
      </p:sp>
      <p:sp>
        <p:nvSpPr>
          <p:cNvPr id="16" name="TextBox 15">
            <a:extLst>
              <a:ext uri="{FF2B5EF4-FFF2-40B4-BE49-F238E27FC236}">
                <a16:creationId xmlns:a16="http://schemas.microsoft.com/office/drawing/2014/main" id="{5A57ED42-3D30-B7CD-CD90-BB5D17107A1E}"/>
              </a:ext>
            </a:extLst>
          </p:cNvPr>
          <p:cNvSpPr txBox="1"/>
          <p:nvPr/>
        </p:nvSpPr>
        <p:spPr>
          <a:xfrm>
            <a:off x="1804854" y="3095655"/>
            <a:ext cx="1678216" cy="276999"/>
          </a:xfrm>
          <a:prstGeom prst="rect">
            <a:avLst/>
          </a:prstGeom>
          <a:noFill/>
        </p:spPr>
        <p:txBody>
          <a:bodyPr wrap="none" rtlCol="0">
            <a:spAutoFit/>
          </a:bodyPr>
          <a:lstStyle/>
          <a:p>
            <a:r>
              <a:rPr lang="en-US" sz="1200" dirty="0"/>
              <a:t>Independent variables x</a:t>
            </a:r>
          </a:p>
        </p:txBody>
      </p:sp>
      <p:sp>
        <p:nvSpPr>
          <p:cNvPr id="17" name="TextBox 16">
            <a:extLst>
              <a:ext uri="{FF2B5EF4-FFF2-40B4-BE49-F238E27FC236}">
                <a16:creationId xmlns:a16="http://schemas.microsoft.com/office/drawing/2014/main" id="{5AA765AB-85AE-A775-A896-F31AE881FB75}"/>
              </a:ext>
            </a:extLst>
          </p:cNvPr>
          <p:cNvSpPr txBox="1"/>
          <p:nvPr/>
        </p:nvSpPr>
        <p:spPr>
          <a:xfrm>
            <a:off x="5469701" y="3597100"/>
            <a:ext cx="2338141" cy="369332"/>
          </a:xfrm>
          <a:prstGeom prst="rect">
            <a:avLst/>
          </a:prstGeom>
          <a:noFill/>
        </p:spPr>
        <p:txBody>
          <a:bodyPr wrap="none" rtlCol="0">
            <a:spAutoFit/>
          </a:bodyPr>
          <a:lstStyle/>
          <a:p>
            <a:r>
              <a:rPr lang="en-US" dirty="0"/>
              <a:t>Some design questions</a:t>
            </a:r>
          </a:p>
        </p:txBody>
      </p:sp>
      <p:sp>
        <p:nvSpPr>
          <p:cNvPr id="20" name="TextBox 19">
            <a:extLst>
              <a:ext uri="{FF2B5EF4-FFF2-40B4-BE49-F238E27FC236}">
                <a16:creationId xmlns:a16="http://schemas.microsoft.com/office/drawing/2014/main" id="{461031E9-1EED-0310-8235-DF7CCCE90213}"/>
              </a:ext>
            </a:extLst>
          </p:cNvPr>
          <p:cNvSpPr txBox="1"/>
          <p:nvPr/>
        </p:nvSpPr>
        <p:spPr>
          <a:xfrm>
            <a:off x="204952" y="5475890"/>
            <a:ext cx="4554243" cy="646331"/>
          </a:xfrm>
          <a:prstGeom prst="rect">
            <a:avLst/>
          </a:prstGeom>
          <a:noFill/>
        </p:spPr>
        <p:txBody>
          <a:bodyPr wrap="square" rtlCol="0">
            <a:spAutoFit/>
          </a:bodyPr>
          <a:lstStyle/>
          <a:p>
            <a:r>
              <a:rPr lang="en-US" dirty="0"/>
              <a:t>For an application score there is only one observation time: the time of the application.</a:t>
            </a:r>
          </a:p>
        </p:txBody>
      </p:sp>
      <p:sp>
        <p:nvSpPr>
          <p:cNvPr id="21" name="TextBox 20">
            <a:extLst>
              <a:ext uri="{FF2B5EF4-FFF2-40B4-BE49-F238E27FC236}">
                <a16:creationId xmlns:a16="http://schemas.microsoft.com/office/drawing/2014/main" id="{A830F626-4190-A3C4-EC88-E52583ED6BFD}"/>
              </a:ext>
            </a:extLst>
          </p:cNvPr>
          <p:cNvSpPr txBox="1"/>
          <p:nvPr/>
        </p:nvSpPr>
        <p:spPr>
          <a:xfrm>
            <a:off x="169786" y="845769"/>
            <a:ext cx="5025991" cy="369332"/>
          </a:xfrm>
          <a:prstGeom prst="rect">
            <a:avLst/>
          </a:prstGeom>
          <a:noFill/>
        </p:spPr>
        <p:txBody>
          <a:bodyPr wrap="none" rtlCol="0">
            <a:spAutoFit/>
          </a:bodyPr>
          <a:lstStyle/>
          <a:p>
            <a:r>
              <a:rPr lang="en-US" dirty="0"/>
              <a:t>For each account we build one record for modeling.</a:t>
            </a:r>
          </a:p>
        </p:txBody>
      </p:sp>
    </p:spTree>
    <p:extLst>
      <p:ext uri="{BB962C8B-B14F-4D97-AF65-F5344CB8AC3E}">
        <p14:creationId xmlns:p14="http://schemas.microsoft.com/office/powerpoint/2010/main" val="1648524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F4C0A-17F8-E668-74BF-A450B305C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1D817-319A-C740-5390-6C0A82B42427}"/>
              </a:ext>
            </a:extLst>
          </p:cNvPr>
          <p:cNvSpPr>
            <a:spLocks noGrp="1"/>
          </p:cNvSpPr>
          <p:nvPr>
            <p:ph type="title"/>
          </p:nvPr>
        </p:nvSpPr>
        <p:spPr>
          <a:xfrm>
            <a:off x="295154" y="21772"/>
            <a:ext cx="8680637" cy="774381"/>
          </a:xfrm>
        </p:spPr>
        <p:txBody>
          <a:bodyPr>
            <a:normAutofit/>
          </a:bodyPr>
          <a:lstStyle/>
          <a:p>
            <a:r>
              <a:rPr lang="en-US" dirty="0"/>
              <a:t>Homework 10. Project 2 Report</a:t>
            </a:r>
          </a:p>
        </p:txBody>
      </p:sp>
      <p:sp>
        <p:nvSpPr>
          <p:cNvPr id="3" name="Slide Number Placeholder 2">
            <a:extLst>
              <a:ext uri="{FF2B5EF4-FFF2-40B4-BE49-F238E27FC236}">
                <a16:creationId xmlns:a16="http://schemas.microsoft.com/office/drawing/2014/main" id="{2B6D94C7-8C95-5A73-C0E5-F26AD52FAED7}"/>
              </a:ext>
            </a:extLst>
          </p:cNvPr>
          <p:cNvSpPr>
            <a:spLocks noGrp="1"/>
          </p:cNvSpPr>
          <p:nvPr>
            <p:ph type="sldNum" sz="quarter" idx="10"/>
          </p:nvPr>
        </p:nvSpPr>
        <p:spPr/>
        <p:txBody>
          <a:bodyPr/>
          <a:lstStyle/>
          <a:p>
            <a:pPr>
              <a:defRPr/>
            </a:pPr>
            <a:fld id="{E8FB2AFF-1BE0-42C7-AB8B-B07C67F7CB38}" type="slidenum">
              <a:rPr lang="en-US" smtClean="0"/>
              <a:pPr>
                <a:defRPr/>
              </a:pPr>
              <a:t>2</a:t>
            </a:fld>
            <a:endParaRPr lang="en-US" sz="1400"/>
          </a:p>
        </p:txBody>
      </p:sp>
      <p:sp>
        <p:nvSpPr>
          <p:cNvPr id="5" name="TextBox 4">
            <a:extLst>
              <a:ext uri="{FF2B5EF4-FFF2-40B4-BE49-F238E27FC236}">
                <a16:creationId xmlns:a16="http://schemas.microsoft.com/office/drawing/2014/main" id="{DF967594-1C74-BA3B-6807-BC5F3286101B}"/>
              </a:ext>
            </a:extLst>
          </p:cNvPr>
          <p:cNvSpPr txBox="1"/>
          <p:nvPr/>
        </p:nvSpPr>
        <p:spPr>
          <a:xfrm>
            <a:off x="70945" y="676035"/>
            <a:ext cx="9002110" cy="6319679"/>
          </a:xfrm>
          <a:prstGeom prst="rect">
            <a:avLst/>
          </a:prstGeom>
          <a:noFill/>
        </p:spPr>
        <p:txBody>
          <a:bodyPr wrap="square" rtlCol="0">
            <a:spAutoFit/>
          </a:bodyPr>
          <a:lstStyle/>
          <a:p>
            <a:pPr marL="182880" indent="-182880">
              <a:spcBef>
                <a:spcPts val="800"/>
              </a:spcBef>
              <a:buFont typeface="Arial" panose="020B0604020202020204" pitchFamily="34" charset="0"/>
              <a:buChar char="•"/>
            </a:pPr>
            <a:r>
              <a:rPr lang="en-US" sz="1600" b="1" dirty="0"/>
              <a:t>Title page, table of contents page</a:t>
            </a:r>
          </a:p>
          <a:p>
            <a:pPr marL="182880" indent="-182880">
              <a:spcBef>
                <a:spcPts val="800"/>
              </a:spcBef>
              <a:buFont typeface="Arial" panose="020B0604020202020204" pitchFamily="34" charset="0"/>
              <a:buChar char="•"/>
            </a:pPr>
            <a:r>
              <a:rPr lang="en-US" sz="1600" b="1" dirty="0"/>
              <a:t>Executive summary</a:t>
            </a:r>
            <a:r>
              <a:rPr lang="en-US" sz="1600" dirty="0"/>
              <a:t>: Describe the business problem. Then, what you did, FDR@3% for </a:t>
            </a:r>
            <a:r>
              <a:rPr lang="en-US" sz="1600" dirty="0" err="1"/>
              <a:t>oot</a:t>
            </a:r>
            <a:r>
              <a:rPr lang="en-US" sz="1600" dirty="0"/>
              <a:t>, estimated $ savings. This is written for a business executive and should be written from a business perspective, minimal technical details. Try to keep to one or two paragraphs.</a:t>
            </a:r>
          </a:p>
          <a:p>
            <a:pPr marL="182880" indent="-182880">
              <a:spcBef>
                <a:spcPts val="800"/>
              </a:spcBef>
              <a:buFont typeface="Arial" panose="020B0604020202020204" pitchFamily="34" charset="0"/>
              <a:buChar char="•"/>
            </a:pPr>
            <a:r>
              <a:rPr lang="en-US" sz="1600" b="1" dirty="0"/>
              <a:t>Description of the data</a:t>
            </a:r>
            <a:r>
              <a:rPr lang="en-US" sz="1600" dirty="0"/>
              <a:t>: Overview of data, statistics tables (the first two sections of the DQR), two or three of the important field distributions.</a:t>
            </a:r>
          </a:p>
          <a:p>
            <a:pPr marL="182880" indent="-182880">
              <a:spcBef>
                <a:spcPts val="800"/>
              </a:spcBef>
              <a:buFont typeface="Arial" panose="020B0604020202020204" pitchFamily="34" charset="0"/>
              <a:buChar char="•"/>
            </a:pPr>
            <a:r>
              <a:rPr lang="en-US" sz="1600" b="1" dirty="0"/>
              <a:t>Data cleaning*</a:t>
            </a:r>
            <a:r>
              <a:rPr lang="en-US" sz="1600" dirty="0"/>
              <a:t>: Exclusions, outliers, methods for imputation, from HW9.</a:t>
            </a:r>
          </a:p>
          <a:p>
            <a:pPr marL="182880" indent="-182880">
              <a:spcBef>
                <a:spcPts val="800"/>
              </a:spcBef>
              <a:buFont typeface="Arial" panose="020B0604020202020204" pitchFamily="34" charset="0"/>
              <a:buChar char="•"/>
            </a:pPr>
            <a:r>
              <a:rPr lang="en-US" sz="1600" b="1" dirty="0"/>
              <a:t>Variable creation*</a:t>
            </a:r>
            <a:r>
              <a:rPr lang="en-US" sz="1600" dirty="0"/>
              <a:t>: High-level description of reasoning, variable table from HW9.</a:t>
            </a:r>
          </a:p>
          <a:p>
            <a:pPr marL="182880" indent="-182880">
              <a:spcBef>
                <a:spcPts val="800"/>
              </a:spcBef>
              <a:buFont typeface="Arial" panose="020B0604020202020204" pitchFamily="34" charset="0"/>
              <a:buChar char="•"/>
            </a:pPr>
            <a:r>
              <a:rPr lang="en-US" sz="1600" b="1" dirty="0"/>
              <a:t>Feature selection*</a:t>
            </a:r>
            <a:r>
              <a:rPr lang="en-US" sz="1600" dirty="0"/>
              <a:t>: Methods and results from code. List of your final variables with the univariate filter measure.</a:t>
            </a:r>
          </a:p>
          <a:p>
            <a:pPr marL="182880" indent="-182880">
              <a:spcBef>
                <a:spcPts val="800"/>
              </a:spcBef>
              <a:buFont typeface="Arial" panose="020B0604020202020204" pitchFamily="34" charset="0"/>
              <a:buChar char="•"/>
            </a:pPr>
            <a:r>
              <a:rPr lang="en-US" sz="1600" b="1" dirty="0"/>
              <a:t>Preliminary model explores</a:t>
            </a:r>
            <a:r>
              <a:rPr lang="en-US" sz="1600" dirty="0"/>
              <a:t>: Brief description of each ML algorithm explored (maybe a paragraph and a picture). </a:t>
            </a:r>
          </a:p>
          <a:p>
            <a:pPr marL="182880" indent="-182880">
              <a:spcBef>
                <a:spcPts val="800"/>
              </a:spcBef>
              <a:buFont typeface="Arial" panose="020B0604020202020204" pitchFamily="34" charset="0"/>
              <a:buChar char="•"/>
            </a:pPr>
            <a:r>
              <a:rPr lang="en-US" sz="1600" b="1" dirty="0"/>
              <a:t>Final model performance</a:t>
            </a:r>
            <a:r>
              <a:rPr lang="en-US" sz="1600" dirty="0"/>
              <a:t>: Completely describe the final model: list all non-default hyperparameter choices. Three results tables (</a:t>
            </a:r>
            <a:r>
              <a:rPr lang="en-US" sz="1600" dirty="0" err="1"/>
              <a:t>trn</a:t>
            </a:r>
            <a:r>
              <a:rPr lang="en-US" sz="1600" dirty="0"/>
              <a:t>, </a:t>
            </a:r>
            <a:r>
              <a:rPr lang="en-US" sz="1600" dirty="0" err="1"/>
              <a:t>tst</a:t>
            </a:r>
            <a:r>
              <a:rPr lang="en-US" sz="1600" dirty="0"/>
              <a:t>, </a:t>
            </a:r>
            <a:r>
              <a:rPr lang="en-US" sz="1600" dirty="0" err="1"/>
              <a:t>oot</a:t>
            </a:r>
            <a:r>
              <a:rPr lang="en-US" sz="1600" dirty="0"/>
              <a:t>).</a:t>
            </a:r>
          </a:p>
          <a:p>
            <a:pPr marL="182880" indent="-182880">
              <a:spcBef>
                <a:spcPts val="800"/>
              </a:spcBef>
              <a:buFont typeface="Arial" panose="020B0604020202020204" pitchFamily="34" charset="0"/>
              <a:buChar char="•"/>
            </a:pPr>
            <a:r>
              <a:rPr lang="en-US" sz="1600" b="1" dirty="0"/>
              <a:t>Financial curves and recommended cutoff</a:t>
            </a:r>
            <a:r>
              <a:rPr lang="en-US" sz="1600" dirty="0"/>
              <a:t>: Plot of 3 financial curves, recommendation for cutoff. </a:t>
            </a:r>
            <a:r>
              <a:rPr lang="en-US" sz="1600" dirty="0">
                <a:solidFill>
                  <a:srgbClr val="FF0000"/>
                </a:solidFill>
              </a:rPr>
              <a:t>Use $4,000 for average fraud loss and $100 for each false positive. Import python cell from Project 1 code.</a:t>
            </a:r>
          </a:p>
          <a:p>
            <a:pPr marL="182880" indent="-182880">
              <a:spcBef>
                <a:spcPts val="800"/>
              </a:spcBef>
              <a:buFont typeface="Arial" panose="020B0604020202020204" pitchFamily="34" charset="0"/>
              <a:buChar char="•"/>
            </a:pPr>
            <a:r>
              <a:rPr lang="en-US" sz="1600" b="1" dirty="0"/>
              <a:t>Summary</a:t>
            </a:r>
            <a:r>
              <a:rPr lang="en-US" sz="1600" dirty="0"/>
              <a:t>: Describe everything you did. State the FDR@3% for </a:t>
            </a:r>
            <a:r>
              <a:rPr lang="en-US" sz="1600" dirty="0" err="1"/>
              <a:t>oot</a:t>
            </a:r>
            <a:r>
              <a:rPr lang="en-US" sz="1600" dirty="0"/>
              <a:t>, $ savings, other things you could do. This is written for a detailed reader of everything and should briefly review all the main technical points and processes. A few paragraphs is typical.</a:t>
            </a:r>
          </a:p>
          <a:p>
            <a:pPr marL="182880" indent="-182880">
              <a:spcBef>
                <a:spcPts val="800"/>
              </a:spcBef>
              <a:buFont typeface="Arial" panose="020B0604020202020204" pitchFamily="34" charset="0"/>
              <a:buChar char="•"/>
            </a:pPr>
            <a:r>
              <a:rPr lang="en-US" sz="1600" b="1" dirty="0"/>
              <a:t>Appendix</a:t>
            </a:r>
            <a:r>
              <a:rPr lang="en-US" sz="1600" dirty="0"/>
              <a:t>: full DQR.</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4C7A234-E35A-D1B5-DB73-F07919703E6C}"/>
              </a:ext>
            </a:extLst>
          </p:cNvPr>
          <p:cNvSpPr txBox="1"/>
          <p:nvPr/>
        </p:nvSpPr>
        <p:spPr>
          <a:xfrm>
            <a:off x="6382672" y="472956"/>
            <a:ext cx="2817328" cy="461665"/>
          </a:xfrm>
          <a:prstGeom prst="rect">
            <a:avLst/>
          </a:prstGeom>
          <a:noFill/>
        </p:spPr>
        <p:txBody>
          <a:bodyPr wrap="square" rtlCol="0">
            <a:spAutoFit/>
          </a:bodyPr>
          <a:lstStyle/>
          <a:p>
            <a:pPr marL="91440" indent="-91440">
              <a:buFont typeface="Arial" panose="020B0604020202020204" pitchFamily="34" charset="0"/>
              <a:buChar char="•"/>
            </a:pPr>
            <a:r>
              <a:rPr lang="en-US" sz="1200" dirty="0"/>
              <a:t>Start each new section on a new page.</a:t>
            </a:r>
          </a:p>
          <a:p>
            <a:pPr marL="91440" indent="-91440">
              <a:buFont typeface="Arial" panose="020B0604020202020204" pitchFamily="34" charset="0"/>
              <a:buChar char="•"/>
            </a:pPr>
            <a:r>
              <a:rPr lang="en-US" sz="1200" dirty="0"/>
              <a:t>Include page numbers.</a:t>
            </a:r>
          </a:p>
        </p:txBody>
      </p:sp>
      <p:sp>
        <p:nvSpPr>
          <p:cNvPr id="6" name="TextBox 5">
            <a:extLst>
              <a:ext uri="{FF2B5EF4-FFF2-40B4-BE49-F238E27FC236}">
                <a16:creationId xmlns:a16="http://schemas.microsoft.com/office/drawing/2014/main" id="{10577685-96CE-B6AE-44F9-198C35337B2F}"/>
              </a:ext>
            </a:extLst>
          </p:cNvPr>
          <p:cNvSpPr txBox="1"/>
          <p:nvPr/>
        </p:nvSpPr>
        <p:spPr>
          <a:xfrm>
            <a:off x="5577800" y="6518626"/>
            <a:ext cx="3144870" cy="276999"/>
          </a:xfrm>
          <a:prstGeom prst="rect">
            <a:avLst/>
          </a:prstGeom>
          <a:noFill/>
        </p:spPr>
        <p:txBody>
          <a:bodyPr wrap="square" rtlCol="0">
            <a:spAutoFit/>
          </a:bodyPr>
          <a:lstStyle/>
          <a:p>
            <a:r>
              <a:rPr lang="en-US" sz="1200" dirty="0"/>
              <a:t>*In these sections describe what, why, how.</a:t>
            </a:r>
          </a:p>
        </p:txBody>
      </p:sp>
    </p:spTree>
    <p:extLst>
      <p:ext uri="{BB962C8B-B14F-4D97-AF65-F5344CB8AC3E}">
        <p14:creationId xmlns:p14="http://schemas.microsoft.com/office/powerpoint/2010/main" val="2546084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5" y="142143"/>
            <a:ext cx="8718907" cy="810531"/>
          </a:xfrm>
        </p:spPr>
        <p:txBody>
          <a:bodyPr>
            <a:normAutofit/>
          </a:bodyPr>
          <a:lstStyle/>
          <a:p>
            <a:r>
              <a:rPr lang="en-US" dirty="0">
                <a:latin typeface="+mn-lt"/>
              </a:rPr>
              <a:t>Design for a Loan </a:t>
            </a:r>
            <a:r>
              <a:rPr lang="en-US" b="1" dirty="0">
                <a:latin typeface="+mn-lt"/>
              </a:rPr>
              <a:t>Behavior</a:t>
            </a:r>
            <a:r>
              <a:rPr lang="en-US" dirty="0">
                <a:latin typeface="+mn-lt"/>
              </a:rPr>
              <a:t> Credit Score</a:t>
            </a:r>
          </a:p>
        </p:txBody>
      </p:sp>
      <p:sp>
        <p:nvSpPr>
          <p:cNvPr id="4" name="Slide Number Placeholder 3"/>
          <p:cNvSpPr>
            <a:spLocks noGrp="1"/>
          </p:cNvSpPr>
          <p:nvPr>
            <p:ph type="sldNum" sz="quarter" idx="12"/>
          </p:nvPr>
        </p:nvSpPr>
        <p:spPr/>
        <p:txBody>
          <a:bodyPr/>
          <a:lstStyle/>
          <a:p>
            <a:fld id="{88CD9788-50B9-FE4F-BD86-303CACCBE7E1}" type="slidenum">
              <a:rPr lang="en-US" smtClean="0"/>
              <a:t>20</a:t>
            </a:fld>
            <a:endParaRPr lang="en-US"/>
          </a:p>
        </p:txBody>
      </p:sp>
      <p:cxnSp>
        <p:nvCxnSpPr>
          <p:cNvPr id="8" name="Straight Connector 7">
            <a:extLst>
              <a:ext uri="{FF2B5EF4-FFF2-40B4-BE49-F238E27FC236}">
                <a16:creationId xmlns:a16="http://schemas.microsoft.com/office/drawing/2014/main" id="{9E40637D-C55A-EE04-69D8-AF9A9E551398}"/>
              </a:ext>
            </a:extLst>
          </p:cNvPr>
          <p:cNvCxnSpPr/>
          <p:nvPr/>
        </p:nvCxnSpPr>
        <p:spPr>
          <a:xfrm>
            <a:off x="772633" y="3055088"/>
            <a:ext cx="74450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1EEA5C-5381-CC2E-A1B2-290EDB20ADDE}"/>
              </a:ext>
            </a:extLst>
          </p:cNvPr>
          <p:cNvSpPr txBox="1"/>
          <p:nvPr/>
        </p:nvSpPr>
        <p:spPr>
          <a:xfrm>
            <a:off x="3856074" y="2038708"/>
            <a:ext cx="1339703" cy="646331"/>
          </a:xfrm>
          <a:prstGeom prst="rect">
            <a:avLst/>
          </a:prstGeom>
          <a:noFill/>
        </p:spPr>
        <p:txBody>
          <a:bodyPr wrap="square" rtlCol="0">
            <a:spAutoFit/>
          </a:bodyPr>
          <a:lstStyle/>
          <a:p>
            <a:pPr algn="ctr"/>
            <a:r>
              <a:rPr lang="en-US" dirty="0"/>
              <a:t>Observation time</a:t>
            </a:r>
          </a:p>
        </p:txBody>
      </p:sp>
      <p:sp>
        <p:nvSpPr>
          <p:cNvPr id="11" name="TextBox 10">
            <a:extLst>
              <a:ext uri="{FF2B5EF4-FFF2-40B4-BE49-F238E27FC236}">
                <a16:creationId xmlns:a16="http://schemas.microsoft.com/office/drawing/2014/main" id="{663891D7-B6F3-187A-DDF5-454CE6495805}"/>
              </a:ext>
            </a:extLst>
          </p:cNvPr>
          <p:cNvSpPr txBox="1"/>
          <p:nvPr/>
        </p:nvSpPr>
        <p:spPr>
          <a:xfrm>
            <a:off x="6099544" y="2048539"/>
            <a:ext cx="1435396" cy="646331"/>
          </a:xfrm>
          <a:prstGeom prst="rect">
            <a:avLst/>
          </a:prstGeom>
          <a:noFill/>
        </p:spPr>
        <p:txBody>
          <a:bodyPr wrap="square" rtlCol="0">
            <a:spAutoFit/>
          </a:bodyPr>
          <a:lstStyle/>
          <a:p>
            <a:pPr algn="ctr"/>
            <a:r>
              <a:rPr lang="en-US" dirty="0"/>
              <a:t>Performance period</a:t>
            </a:r>
          </a:p>
        </p:txBody>
      </p:sp>
      <p:sp>
        <p:nvSpPr>
          <p:cNvPr id="12" name="TextBox 11">
            <a:extLst>
              <a:ext uri="{FF2B5EF4-FFF2-40B4-BE49-F238E27FC236}">
                <a16:creationId xmlns:a16="http://schemas.microsoft.com/office/drawing/2014/main" id="{DC211D6A-B918-5F80-AEF6-7B32DA2995B1}"/>
              </a:ext>
            </a:extLst>
          </p:cNvPr>
          <p:cNvSpPr txBox="1"/>
          <p:nvPr/>
        </p:nvSpPr>
        <p:spPr>
          <a:xfrm>
            <a:off x="1974111" y="2119423"/>
            <a:ext cx="1339703" cy="646331"/>
          </a:xfrm>
          <a:prstGeom prst="rect">
            <a:avLst/>
          </a:prstGeom>
          <a:noFill/>
        </p:spPr>
        <p:txBody>
          <a:bodyPr wrap="square" rtlCol="0">
            <a:spAutoFit/>
          </a:bodyPr>
          <a:lstStyle/>
          <a:p>
            <a:pPr algn="ctr"/>
            <a:r>
              <a:rPr lang="en-US" dirty="0"/>
              <a:t>Historical period</a:t>
            </a:r>
          </a:p>
        </p:txBody>
      </p:sp>
      <p:cxnSp>
        <p:nvCxnSpPr>
          <p:cNvPr id="14" name="Straight Arrow Connector 13">
            <a:extLst>
              <a:ext uri="{FF2B5EF4-FFF2-40B4-BE49-F238E27FC236}">
                <a16:creationId xmlns:a16="http://schemas.microsoft.com/office/drawing/2014/main" id="{7036BE40-E685-5589-715A-2710482B144E}"/>
              </a:ext>
            </a:extLst>
          </p:cNvPr>
          <p:cNvCxnSpPr>
            <a:cxnSpLocks/>
          </p:cNvCxnSpPr>
          <p:nvPr/>
        </p:nvCxnSpPr>
        <p:spPr>
          <a:xfrm flipH="1">
            <a:off x="4525925" y="2587407"/>
            <a:ext cx="1" cy="26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5-Point Star 14">
            <a:extLst>
              <a:ext uri="{FF2B5EF4-FFF2-40B4-BE49-F238E27FC236}">
                <a16:creationId xmlns:a16="http://schemas.microsoft.com/office/drawing/2014/main" id="{81E92785-AEF2-FEE2-A16F-E9C1A6D9AFCE}"/>
              </a:ext>
            </a:extLst>
          </p:cNvPr>
          <p:cNvSpPr/>
          <p:nvPr/>
        </p:nvSpPr>
        <p:spPr>
          <a:xfrm>
            <a:off x="4288464" y="2866360"/>
            <a:ext cx="474921" cy="37745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72BF9E5-06E5-D09C-6099-C55D1CE99606}"/>
              </a:ext>
            </a:extLst>
          </p:cNvPr>
          <p:cNvCxnSpPr/>
          <p:nvPr/>
        </p:nvCxnSpPr>
        <p:spPr>
          <a:xfrm>
            <a:off x="1091609" y="286636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B719461-9AE1-A89E-7A55-411B6A80F825}"/>
              </a:ext>
            </a:extLst>
          </p:cNvPr>
          <p:cNvCxnSpPr/>
          <p:nvPr/>
        </p:nvCxnSpPr>
        <p:spPr>
          <a:xfrm>
            <a:off x="4944139" y="2866360"/>
            <a:ext cx="28637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FE9CD6-5D28-BC50-53A4-60BD9ACE4CF3}"/>
              </a:ext>
            </a:extLst>
          </p:cNvPr>
          <p:cNvSpPr txBox="1"/>
          <p:nvPr/>
        </p:nvSpPr>
        <p:spPr>
          <a:xfrm>
            <a:off x="794306" y="1246532"/>
            <a:ext cx="3458308" cy="646331"/>
          </a:xfrm>
          <a:prstGeom prst="rect">
            <a:avLst/>
          </a:prstGeom>
          <a:noFill/>
        </p:spPr>
        <p:txBody>
          <a:bodyPr wrap="square" rtlCol="0">
            <a:spAutoFit/>
          </a:bodyPr>
          <a:lstStyle/>
          <a:p>
            <a:pPr algn="ctr"/>
            <a:r>
              <a:rPr lang="en-US" dirty="0"/>
              <a:t>Can use any allowed data during this time as inputs to the model</a:t>
            </a:r>
          </a:p>
        </p:txBody>
      </p:sp>
      <p:sp>
        <p:nvSpPr>
          <p:cNvPr id="5" name="TextBox 4">
            <a:extLst>
              <a:ext uri="{FF2B5EF4-FFF2-40B4-BE49-F238E27FC236}">
                <a16:creationId xmlns:a16="http://schemas.microsoft.com/office/drawing/2014/main" id="{24DBF4BB-77DF-2088-E3E4-B6F61C89F831}"/>
              </a:ext>
            </a:extLst>
          </p:cNvPr>
          <p:cNvSpPr txBox="1"/>
          <p:nvPr/>
        </p:nvSpPr>
        <p:spPr>
          <a:xfrm>
            <a:off x="4759329" y="1263185"/>
            <a:ext cx="3458308" cy="646331"/>
          </a:xfrm>
          <a:prstGeom prst="rect">
            <a:avLst/>
          </a:prstGeom>
          <a:noFill/>
        </p:spPr>
        <p:txBody>
          <a:bodyPr wrap="square" rtlCol="0">
            <a:spAutoFit/>
          </a:bodyPr>
          <a:lstStyle/>
          <a:p>
            <a:pPr algn="ctr"/>
            <a:r>
              <a:rPr lang="en-US" dirty="0"/>
              <a:t>Use data in this time to define the record’s dependent variable y</a:t>
            </a:r>
          </a:p>
        </p:txBody>
      </p:sp>
      <p:sp>
        <p:nvSpPr>
          <p:cNvPr id="6" name="TextBox 5">
            <a:extLst>
              <a:ext uri="{FF2B5EF4-FFF2-40B4-BE49-F238E27FC236}">
                <a16:creationId xmlns:a16="http://schemas.microsoft.com/office/drawing/2014/main" id="{3C314452-B1C0-05B8-AC49-0D2B62DEB506}"/>
              </a:ext>
            </a:extLst>
          </p:cNvPr>
          <p:cNvSpPr txBox="1"/>
          <p:nvPr/>
        </p:nvSpPr>
        <p:spPr>
          <a:xfrm>
            <a:off x="772633" y="3933230"/>
            <a:ext cx="3325975" cy="923330"/>
          </a:xfrm>
          <a:prstGeom prst="rect">
            <a:avLst/>
          </a:prstGeom>
          <a:noFill/>
        </p:spPr>
        <p:txBody>
          <a:bodyPr wrap="none" rtlCol="0">
            <a:spAutoFit/>
          </a:bodyPr>
          <a:lstStyle/>
          <a:p>
            <a:pPr marL="182880" indent="-182880">
              <a:buFont typeface="Arial" panose="020B0604020202020204" pitchFamily="34" charset="0"/>
              <a:buChar char="•"/>
            </a:pPr>
            <a:r>
              <a:rPr lang="en-US" dirty="0"/>
              <a:t>Data from the existing loan</a:t>
            </a:r>
          </a:p>
          <a:p>
            <a:pPr marL="182880" indent="-182880">
              <a:buFont typeface="Arial" panose="020B0604020202020204" pitchFamily="34" charset="0"/>
              <a:buChar char="•"/>
            </a:pPr>
            <a:r>
              <a:rPr lang="en-US" dirty="0"/>
              <a:t>Bureau data</a:t>
            </a:r>
          </a:p>
          <a:p>
            <a:pPr marL="182880" indent="-182880">
              <a:buFont typeface="Arial" panose="020B0604020202020204" pitchFamily="34" charset="0"/>
              <a:buChar char="•"/>
            </a:pPr>
            <a:r>
              <a:rPr lang="en-US" dirty="0"/>
              <a:t>Data about the person applying</a:t>
            </a:r>
          </a:p>
        </p:txBody>
      </p:sp>
      <p:sp>
        <p:nvSpPr>
          <p:cNvPr id="9" name="TextBox 8">
            <a:extLst>
              <a:ext uri="{FF2B5EF4-FFF2-40B4-BE49-F238E27FC236}">
                <a16:creationId xmlns:a16="http://schemas.microsoft.com/office/drawing/2014/main" id="{649E5CDE-C91B-7A21-DB68-4A1B6DCFCABB}"/>
              </a:ext>
            </a:extLst>
          </p:cNvPr>
          <p:cNvSpPr txBox="1"/>
          <p:nvPr/>
        </p:nvSpPr>
        <p:spPr>
          <a:xfrm>
            <a:off x="3585316" y="3244533"/>
            <a:ext cx="2073645" cy="369332"/>
          </a:xfrm>
          <a:prstGeom prst="rect">
            <a:avLst/>
          </a:prstGeom>
          <a:noFill/>
        </p:spPr>
        <p:txBody>
          <a:bodyPr wrap="none" rtlCol="0">
            <a:spAutoFit/>
          </a:bodyPr>
          <a:lstStyle/>
          <a:p>
            <a:r>
              <a:rPr lang="en-US" dirty="0"/>
              <a:t>Any previous month</a:t>
            </a:r>
          </a:p>
        </p:txBody>
      </p:sp>
      <p:sp>
        <p:nvSpPr>
          <p:cNvPr id="13" name="TextBox 12">
            <a:extLst>
              <a:ext uri="{FF2B5EF4-FFF2-40B4-BE49-F238E27FC236}">
                <a16:creationId xmlns:a16="http://schemas.microsoft.com/office/drawing/2014/main" id="{E7CBE7E6-EA05-1D3E-AD3B-50820AA72FBA}"/>
              </a:ext>
            </a:extLst>
          </p:cNvPr>
          <p:cNvSpPr txBox="1"/>
          <p:nvPr/>
        </p:nvSpPr>
        <p:spPr>
          <a:xfrm>
            <a:off x="5863855" y="3088084"/>
            <a:ext cx="1514710" cy="276999"/>
          </a:xfrm>
          <a:prstGeom prst="rect">
            <a:avLst/>
          </a:prstGeom>
          <a:noFill/>
        </p:spPr>
        <p:txBody>
          <a:bodyPr wrap="none" rtlCol="0">
            <a:spAutoFit/>
          </a:bodyPr>
          <a:lstStyle/>
          <a:p>
            <a:r>
              <a:rPr lang="en-US" sz="1200" dirty="0"/>
              <a:t>Dependent variable y</a:t>
            </a:r>
          </a:p>
        </p:txBody>
      </p:sp>
      <p:sp>
        <p:nvSpPr>
          <p:cNvPr id="16" name="TextBox 15">
            <a:extLst>
              <a:ext uri="{FF2B5EF4-FFF2-40B4-BE49-F238E27FC236}">
                <a16:creationId xmlns:a16="http://schemas.microsoft.com/office/drawing/2014/main" id="{DA57F30C-8524-0D0D-29F5-135F24C28ACF}"/>
              </a:ext>
            </a:extLst>
          </p:cNvPr>
          <p:cNvSpPr txBox="1"/>
          <p:nvPr/>
        </p:nvSpPr>
        <p:spPr>
          <a:xfrm>
            <a:off x="1804854" y="3095656"/>
            <a:ext cx="1678216" cy="276999"/>
          </a:xfrm>
          <a:prstGeom prst="rect">
            <a:avLst/>
          </a:prstGeom>
          <a:noFill/>
        </p:spPr>
        <p:txBody>
          <a:bodyPr wrap="none" rtlCol="0">
            <a:spAutoFit/>
          </a:bodyPr>
          <a:lstStyle/>
          <a:p>
            <a:r>
              <a:rPr lang="en-US" sz="1200" dirty="0"/>
              <a:t>Independent variables x</a:t>
            </a:r>
          </a:p>
        </p:txBody>
      </p:sp>
      <p:sp>
        <p:nvSpPr>
          <p:cNvPr id="20" name="TextBox 19">
            <a:extLst>
              <a:ext uri="{FF2B5EF4-FFF2-40B4-BE49-F238E27FC236}">
                <a16:creationId xmlns:a16="http://schemas.microsoft.com/office/drawing/2014/main" id="{D1DD4E77-9BB2-4CA5-B032-ECAFBE4E25A7}"/>
              </a:ext>
            </a:extLst>
          </p:cNvPr>
          <p:cNvSpPr txBox="1"/>
          <p:nvPr/>
        </p:nvSpPr>
        <p:spPr>
          <a:xfrm>
            <a:off x="260131" y="5175925"/>
            <a:ext cx="8623738" cy="1477328"/>
          </a:xfrm>
          <a:prstGeom prst="rect">
            <a:avLst/>
          </a:prstGeom>
          <a:noFill/>
        </p:spPr>
        <p:txBody>
          <a:bodyPr wrap="square" rtlCol="0">
            <a:spAutoFit/>
          </a:bodyPr>
          <a:lstStyle/>
          <a:p>
            <a:r>
              <a:rPr lang="en-US" dirty="0"/>
              <a:t>For a behavior score the observation time can be any of the times (typically months) during the account history. This means we can build many modeling records from a single existing account!</a:t>
            </a:r>
          </a:p>
          <a:p>
            <a:endParaRPr lang="en-US" dirty="0"/>
          </a:p>
          <a:p>
            <a:r>
              <a:rPr lang="en-US" dirty="0"/>
              <a:t>How is this done?</a:t>
            </a:r>
          </a:p>
        </p:txBody>
      </p:sp>
      <p:sp>
        <p:nvSpPr>
          <p:cNvPr id="7" name="TextBox 6">
            <a:extLst>
              <a:ext uri="{FF2B5EF4-FFF2-40B4-BE49-F238E27FC236}">
                <a16:creationId xmlns:a16="http://schemas.microsoft.com/office/drawing/2014/main" id="{A895FCB6-9B55-D335-6651-1BFB30499A8C}"/>
              </a:ext>
            </a:extLst>
          </p:cNvPr>
          <p:cNvSpPr txBox="1"/>
          <p:nvPr/>
        </p:nvSpPr>
        <p:spPr>
          <a:xfrm>
            <a:off x="169786" y="845769"/>
            <a:ext cx="5654561" cy="369332"/>
          </a:xfrm>
          <a:prstGeom prst="rect">
            <a:avLst/>
          </a:prstGeom>
          <a:noFill/>
        </p:spPr>
        <p:txBody>
          <a:bodyPr wrap="none" rtlCol="0">
            <a:spAutoFit/>
          </a:bodyPr>
          <a:lstStyle/>
          <a:p>
            <a:r>
              <a:rPr lang="en-US" dirty="0"/>
              <a:t>For each account we can build many records for modeling.</a:t>
            </a:r>
          </a:p>
        </p:txBody>
      </p:sp>
      <p:sp>
        <p:nvSpPr>
          <p:cNvPr id="17" name="TextBox 16">
            <a:extLst>
              <a:ext uri="{FF2B5EF4-FFF2-40B4-BE49-F238E27FC236}">
                <a16:creationId xmlns:a16="http://schemas.microsoft.com/office/drawing/2014/main" id="{C95CC322-127E-CB05-F14E-B2D61D74DDF3}"/>
              </a:ext>
            </a:extLst>
          </p:cNvPr>
          <p:cNvSpPr txBox="1"/>
          <p:nvPr/>
        </p:nvSpPr>
        <p:spPr>
          <a:xfrm>
            <a:off x="4891662" y="3847264"/>
            <a:ext cx="4147977" cy="923330"/>
          </a:xfrm>
          <a:prstGeom prst="rect">
            <a:avLst/>
          </a:prstGeom>
          <a:noFill/>
        </p:spPr>
        <p:txBody>
          <a:bodyPr wrap="square" rtlCol="0">
            <a:spAutoFit/>
          </a:bodyPr>
          <a:lstStyle/>
          <a:p>
            <a:pPr marL="182880" indent="-182880">
              <a:buFont typeface="Arial" panose="020B0604020202020204" pitchFamily="34" charset="0"/>
              <a:buChar char="•"/>
            </a:pPr>
            <a:r>
              <a:rPr lang="en-US" dirty="0"/>
              <a:t>Need to carefully design rules for the “bad” definition.</a:t>
            </a:r>
          </a:p>
          <a:p>
            <a:pPr marL="182880" indent="-182880">
              <a:buFont typeface="Arial" panose="020B0604020202020204" pitchFamily="34" charset="0"/>
              <a:buChar char="•"/>
            </a:pPr>
            <a:r>
              <a:rPr lang="en-US" dirty="0"/>
              <a:t>Typically 3 months or more delinquent.</a:t>
            </a:r>
          </a:p>
        </p:txBody>
      </p:sp>
    </p:spTree>
    <p:extLst>
      <p:ext uri="{BB962C8B-B14F-4D97-AF65-F5344CB8AC3E}">
        <p14:creationId xmlns:p14="http://schemas.microsoft.com/office/powerpoint/2010/main" val="112137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1804"/>
            <a:ext cx="7886700" cy="1325563"/>
          </a:xfrm>
        </p:spPr>
        <p:txBody>
          <a:bodyPr/>
          <a:lstStyle/>
          <a:p>
            <a:r>
              <a:rPr lang="en-US" dirty="0">
                <a:latin typeface="+mn-lt"/>
              </a:rPr>
              <a:t>What Existing Account Data Looks Like</a:t>
            </a:r>
          </a:p>
        </p:txBody>
      </p:sp>
      <p:sp>
        <p:nvSpPr>
          <p:cNvPr id="4" name="Slide Number Placeholder 3"/>
          <p:cNvSpPr>
            <a:spLocks noGrp="1"/>
          </p:cNvSpPr>
          <p:nvPr>
            <p:ph type="sldNum" sz="quarter" idx="12"/>
          </p:nvPr>
        </p:nvSpPr>
        <p:spPr/>
        <p:txBody>
          <a:bodyPr/>
          <a:lstStyle/>
          <a:p>
            <a:fld id="{88CD9788-50B9-FE4F-BD86-303CACCBE7E1}" type="slidenum">
              <a:rPr lang="en-US" smtClean="0"/>
              <a:t>21</a:t>
            </a:fld>
            <a:endParaRPr lang="en-US"/>
          </a:p>
        </p:txBody>
      </p:sp>
      <p:cxnSp>
        <p:nvCxnSpPr>
          <p:cNvPr id="8" name="Straight Connector 7">
            <a:extLst>
              <a:ext uri="{FF2B5EF4-FFF2-40B4-BE49-F238E27FC236}">
                <a16:creationId xmlns:a16="http://schemas.microsoft.com/office/drawing/2014/main" id="{00B11996-3F39-AD48-984F-711548D17B0B}"/>
              </a:ext>
            </a:extLst>
          </p:cNvPr>
          <p:cNvCxnSpPr>
            <a:cxnSpLocks/>
          </p:cNvCxnSpPr>
          <p:nvPr/>
        </p:nvCxnSpPr>
        <p:spPr>
          <a:xfrm>
            <a:off x="872362" y="3268717"/>
            <a:ext cx="752280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B8BB5A-75F1-1845-A5EF-FA0536E17A45}"/>
              </a:ext>
            </a:extLst>
          </p:cNvPr>
          <p:cNvCxnSpPr>
            <a:cxnSpLocks/>
          </p:cNvCxnSpPr>
          <p:nvPr/>
        </p:nvCxnSpPr>
        <p:spPr>
          <a:xfrm flipV="1">
            <a:off x="882872" y="1481959"/>
            <a:ext cx="0" cy="17867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FB9633-15A7-CA4F-84C5-6C59501B7923}"/>
              </a:ext>
            </a:extLst>
          </p:cNvPr>
          <p:cNvSpPr txBox="1"/>
          <p:nvPr/>
        </p:nvSpPr>
        <p:spPr>
          <a:xfrm>
            <a:off x="5981977" y="3652836"/>
            <a:ext cx="906017" cy="523220"/>
          </a:xfrm>
          <a:prstGeom prst="rect">
            <a:avLst/>
          </a:prstGeom>
          <a:noFill/>
        </p:spPr>
        <p:txBody>
          <a:bodyPr wrap="none" rtlCol="0">
            <a:spAutoFit/>
          </a:bodyPr>
          <a:lstStyle/>
          <a:p>
            <a:r>
              <a:rPr lang="en-US" sz="2800" dirty="0"/>
              <a:t>Time</a:t>
            </a:r>
          </a:p>
        </p:txBody>
      </p:sp>
      <p:cxnSp>
        <p:nvCxnSpPr>
          <p:cNvPr id="14" name="Straight Connector 13">
            <a:extLst>
              <a:ext uri="{FF2B5EF4-FFF2-40B4-BE49-F238E27FC236}">
                <a16:creationId xmlns:a16="http://schemas.microsoft.com/office/drawing/2014/main" id="{4A3A997F-2B2A-E34C-ACEF-B4AFCA8AAFCE}"/>
              </a:ext>
            </a:extLst>
          </p:cNvPr>
          <p:cNvCxnSpPr/>
          <p:nvPr/>
        </p:nvCxnSpPr>
        <p:spPr>
          <a:xfrm>
            <a:off x="8395165" y="1481959"/>
            <a:ext cx="0" cy="178675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09DA28-5E7F-F545-A49A-A50D78D5AC59}"/>
              </a:ext>
            </a:extLst>
          </p:cNvPr>
          <p:cNvSpPr txBox="1"/>
          <p:nvPr/>
        </p:nvSpPr>
        <p:spPr>
          <a:xfrm>
            <a:off x="7664644" y="3451913"/>
            <a:ext cx="730521" cy="369332"/>
          </a:xfrm>
          <a:prstGeom prst="rect">
            <a:avLst/>
          </a:prstGeom>
          <a:noFill/>
        </p:spPr>
        <p:txBody>
          <a:bodyPr wrap="none" rtlCol="0">
            <a:spAutoFit/>
          </a:bodyPr>
          <a:lstStyle/>
          <a:p>
            <a:r>
              <a:rPr lang="en-US" dirty="0"/>
              <a:t>Today</a:t>
            </a:r>
          </a:p>
        </p:txBody>
      </p:sp>
      <p:cxnSp>
        <p:nvCxnSpPr>
          <p:cNvPr id="20" name="Straight Arrow Connector 19">
            <a:extLst>
              <a:ext uri="{FF2B5EF4-FFF2-40B4-BE49-F238E27FC236}">
                <a16:creationId xmlns:a16="http://schemas.microsoft.com/office/drawing/2014/main" id="{EFAE663C-36FD-4E46-91A9-B46E86466E88}"/>
              </a:ext>
            </a:extLst>
          </p:cNvPr>
          <p:cNvCxnSpPr>
            <a:cxnSpLocks/>
          </p:cNvCxnSpPr>
          <p:nvPr/>
        </p:nvCxnSpPr>
        <p:spPr>
          <a:xfrm flipH="1">
            <a:off x="2900858" y="1945727"/>
            <a:ext cx="549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153EB5-98A9-8C46-933D-8E414ECFBE2D}"/>
              </a:ext>
            </a:extLst>
          </p:cNvPr>
          <p:cNvCxnSpPr>
            <a:cxnSpLocks/>
          </p:cNvCxnSpPr>
          <p:nvPr/>
        </p:nvCxnSpPr>
        <p:spPr>
          <a:xfrm flipH="1">
            <a:off x="1770996" y="1581807"/>
            <a:ext cx="6624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6AB6A2-D6A3-E34A-B36E-1229B83D3FD3}"/>
              </a:ext>
            </a:extLst>
          </p:cNvPr>
          <p:cNvCxnSpPr/>
          <p:nvPr/>
        </p:nvCxnSpPr>
        <p:spPr>
          <a:xfrm flipH="1">
            <a:off x="4474808" y="2855527"/>
            <a:ext cx="3920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A459F6-C1EC-3549-A72B-78501A874621}"/>
              </a:ext>
            </a:extLst>
          </p:cNvPr>
          <p:cNvCxnSpPr>
            <a:cxnSpLocks/>
          </p:cNvCxnSpPr>
          <p:nvPr/>
        </p:nvCxnSpPr>
        <p:spPr>
          <a:xfrm flipH="1">
            <a:off x="2301768" y="2491607"/>
            <a:ext cx="6093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EB53B4-8B56-6846-AEED-E387FA821150}"/>
              </a:ext>
            </a:extLst>
          </p:cNvPr>
          <p:cNvCxnSpPr>
            <a:cxnSpLocks/>
          </p:cNvCxnSpPr>
          <p:nvPr/>
        </p:nvCxnSpPr>
        <p:spPr>
          <a:xfrm>
            <a:off x="4034922" y="2127687"/>
            <a:ext cx="21487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A67D5F7-C80E-ED45-9F6D-C639C2AF4E9A}"/>
              </a:ext>
            </a:extLst>
          </p:cNvPr>
          <p:cNvCxnSpPr>
            <a:cxnSpLocks/>
          </p:cNvCxnSpPr>
          <p:nvPr/>
        </p:nvCxnSpPr>
        <p:spPr>
          <a:xfrm>
            <a:off x="1770996" y="2673567"/>
            <a:ext cx="60171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258E7D-4D72-D449-9FD2-93A21990CD21}"/>
              </a:ext>
            </a:extLst>
          </p:cNvPr>
          <p:cNvCxnSpPr/>
          <p:nvPr/>
        </p:nvCxnSpPr>
        <p:spPr>
          <a:xfrm>
            <a:off x="1282265" y="3037489"/>
            <a:ext cx="40300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048BDC-DB75-2A41-8170-CCDA9AAADD0D}"/>
              </a:ext>
            </a:extLst>
          </p:cNvPr>
          <p:cNvCxnSpPr>
            <a:cxnSpLocks/>
          </p:cNvCxnSpPr>
          <p:nvPr/>
        </p:nvCxnSpPr>
        <p:spPr>
          <a:xfrm>
            <a:off x="3557748" y="1763767"/>
            <a:ext cx="211678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8C1D14F-D4E1-7048-881D-BE656346B4BF}"/>
              </a:ext>
            </a:extLst>
          </p:cNvPr>
          <p:cNvCxnSpPr>
            <a:cxnSpLocks/>
          </p:cNvCxnSpPr>
          <p:nvPr/>
        </p:nvCxnSpPr>
        <p:spPr>
          <a:xfrm>
            <a:off x="5376595" y="2309647"/>
            <a:ext cx="211678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028056D-8DF9-1941-A132-A053AA215D16}"/>
              </a:ext>
            </a:extLst>
          </p:cNvPr>
          <p:cNvSpPr txBox="1"/>
          <p:nvPr/>
        </p:nvSpPr>
        <p:spPr>
          <a:xfrm rot="16200000">
            <a:off x="-98084" y="2127161"/>
            <a:ext cx="1179362" cy="369332"/>
          </a:xfrm>
          <a:prstGeom prst="rect">
            <a:avLst/>
          </a:prstGeom>
          <a:noFill/>
        </p:spPr>
        <p:txBody>
          <a:bodyPr wrap="none" rtlCol="0">
            <a:spAutoFit/>
          </a:bodyPr>
          <a:lstStyle/>
          <a:p>
            <a:r>
              <a:rPr lang="en-US" dirty="0"/>
              <a:t>Customers</a:t>
            </a:r>
          </a:p>
        </p:txBody>
      </p:sp>
      <p:cxnSp>
        <p:nvCxnSpPr>
          <p:cNvPr id="42" name="Straight Connector 41">
            <a:extLst>
              <a:ext uri="{FF2B5EF4-FFF2-40B4-BE49-F238E27FC236}">
                <a16:creationId xmlns:a16="http://schemas.microsoft.com/office/drawing/2014/main" id="{0E4D47BB-0446-EA4D-A976-C4C17E65607A}"/>
              </a:ext>
            </a:extLst>
          </p:cNvPr>
          <p:cNvCxnSpPr>
            <a:cxnSpLocks/>
          </p:cNvCxnSpPr>
          <p:nvPr/>
        </p:nvCxnSpPr>
        <p:spPr>
          <a:xfrm flipV="1">
            <a:off x="1303289" y="1418899"/>
            <a:ext cx="0" cy="2020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48F7E-7A69-D445-804B-4BE124978FAA}"/>
              </a:ext>
            </a:extLst>
          </p:cNvPr>
          <p:cNvSpPr txBox="1"/>
          <p:nvPr/>
        </p:nvSpPr>
        <p:spPr>
          <a:xfrm>
            <a:off x="745796" y="3499944"/>
            <a:ext cx="1114985" cy="369332"/>
          </a:xfrm>
          <a:prstGeom prst="rect">
            <a:avLst/>
          </a:prstGeom>
          <a:noFill/>
        </p:spPr>
        <p:txBody>
          <a:bodyPr wrap="none" rtlCol="0">
            <a:spAutoFit/>
          </a:bodyPr>
          <a:lstStyle/>
          <a:p>
            <a:r>
              <a:rPr lang="en-US" dirty="0"/>
              <a:t>Start here</a:t>
            </a:r>
          </a:p>
        </p:txBody>
      </p:sp>
      <p:sp>
        <p:nvSpPr>
          <p:cNvPr id="49" name="TextBox 48">
            <a:extLst>
              <a:ext uri="{FF2B5EF4-FFF2-40B4-BE49-F238E27FC236}">
                <a16:creationId xmlns:a16="http://schemas.microsoft.com/office/drawing/2014/main" id="{9554295A-9DB9-7740-B2A8-5E0E61E85432}"/>
              </a:ext>
            </a:extLst>
          </p:cNvPr>
          <p:cNvSpPr txBox="1"/>
          <p:nvPr/>
        </p:nvSpPr>
        <p:spPr>
          <a:xfrm>
            <a:off x="1092769" y="5226639"/>
            <a:ext cx="6937135" cy="830997"/>
          </a:xfrm>
          <a:prstGeom prst="rect">
            <a:avLst/>
          </a:prstGeom>
          <a:noFill/>
        </p:spPr>
        <p:txBody>
          <a:bodyPr wrap="square" rtlCol="0">
            <a:spAutoFit/>
          </a:bodyPr>
          <a:lstStyle/>
          <a:p>
            <a:pPr algn="ctr"/>
            <a:r>
              <a:rPr lang="en-US" sz="2400" dirty="0"/>
              <a:t>For each time point (observation time) make as many records as possible, then shift the time point forward</a:t>
            </a:r>
          </a:p>
        </p:txBody>
      </p:sp>
      <p:sp>
        <p:nvSpPr>
          <p:cNvPr id="3" name="TextBox 2">
            <a:extLst>
              <a:ext uri="{FF2B5EF4-FFF2-40B4-BE49-F238E27FC236}">
                <a16:creationId xmlns:a16="http://schemas.microsoft.com/office/drawing/2014/main" id="{D6EA9AB9-AA12-9643-9C8A-F9036F0E8992}"/>
              </a:ext>
            </a:extLst>
          </p:cNvPr>
          <p:cNvSpPr txBox="1"/>
          <p:nvPr/>
        </p:nvSpPr>
        <p:spPr>
          <a:xfrm>
            <a:off x="769439" y="4471414"/>
            <a:ext cx="7585153" cy="369332"/>
          </a:xfrm>
          <a:prstGeom prst="rect">
            <a:avLst/>
          </a:prstGeom>
          <a:noFill/>
        </p:spPr>
        <p:txBody>
          <a:bodyPr wrap="none" rtlCol="0">
            <a:spAutoFit/>
          </a:bodyPr>
          <a:lstStyle/>
          <a:p>
            <a:r>
              <a:rPr lang="en-US" dirty="0"/>
              <a:t>Applicable to credit cards, investment accounts, Netflix, Safeway, Sam’s Club…. </a:t>
            </a:r>
          </a:p>
        </p:txBody>
      </p:sp>
      <p:sp>
        <p:nvSpPr>
          <p:cNvPr id="5" name="TextBox 4">
            <a:extLst>
              <a:ext uri="{FF2B5EF4-FFF2-40B4-BE49-F238E27FC236}">
                <a16:creationId xmlns:a16="http://schemas.microsoft.com/office/drawing/2014/main" id="{A03DB08A-ED50-9748-B827-91B0D5A9D88B}"/>
              </a:ext>
            </a:extLst>
          </p:cNvPr>
          <p:cNvSpPr txBox="1"/>
          <p:nvPr/>
        </p:nvSpPr>
        <p:spPr>
          <a:xfrm>
            <a:off x="4260453" y="1932587"/>
            <a:ext cx="1875835" cy="246221"/>
          </a:xfrm>
          <a:prstGeom prst="rect">
            <a:avLst/>
          </a:prstGeom>
          <a:noFill/>
        </p:spPr>
        <p:txBody>
          <a:bodyPr wrap="none" rtlCol="0">
            <a:spAutoFit/>
          </a:bodyPr>
          <a:lstStyle/>
          <a:p>
            <a:r>
              <a:rPr lang="en-US" sz="1000" dirty="0"/>
              <a:t>Timeline for a particular account</a:t>
            </a:r>
          </a:p>
        </p:txBody>
      </p:sp>
    </p:spTree>
    <p:extLst>
      <p:ext uri="{BB962C8B-B14F-4D97-AF65-F5344CB8AC3E}">
        <p14:creationId xmlns:p14="http://schemas.microsoft.com/office/powerpoint/2010/main" val="100128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459"/>
            <a:ext cx="7886700" cy="1325563"/>
          </a:xfrm>
        </p:spPr>
        <p:txBody>
          <a:bodyPr>
            <a:normAutofit/>
          </a:bodyPr>
          <a:lstStyle/>
          <a:p>
            <a:r>
              <a:rPr lang="en-US" dirty="0">
                <a:latin typeface="+mn-lt"/>
              </a:rPr>
              <a:t>How to Build Data Records for Existing Customers</a:t>
            </a:r>
          </a:p>
        </p:txBody>
      </p:sp>
      <p:sp>
        <p:nvSpPr>
          <p:cNvPr id="4" name="Slide Number Placeholder 3"/>
          <p:cNvSpPr>
            <a:spLocks noGrp="1"/>
          </p:cNvSpPr>
          <p:nvPr>
            <p:ph type="sldNum" sz="quarter" idx="12"/>
          </p:nvPr>
        </p:nvSpPr>
        <p:spPr>
          <a:xfrm>
            <a:off x="8602090" y="6425638"/>
            <a:ext cx="425957" cy="365125"/>
          </a:xfrm>
        </p:spPr>
        <p:txBody>
          <a:bodyPr/>
          <a:lstStyle/>
          <a:p>
            <a:fld id="{88CD9788-50B9-FE4F-BD86-303CACCBE7E1}" type="slidenum">
              <a:rPr lang="en-US" smtClean="0"/>
              <a:t>22</a:t>
            </a:fld>
            <a:endParaRPr lang="en-US" dirty="0"/>
          </a:p>
        </p:txBody>
      </p:sp>
      <p:pic>
        <p:nvPicPr>
          <p:cNvPr id="5" name="Picture 4">
            <a:extLst>
              <a:ext uri="{FF2B5EF4-FFF2-40B4-BE49-F238E27FC236}">
                <a16:creationId xmlns:a16="http://schemas.microsoft.com/office/drawing/2014/main" id="{9032511E-3478-DF48-8018-7E450C6DAEB3}"/>
              </a:ext>
            </a:extLst>
          </p:cNvPr>
          <p:cNvPicPr>
            <a:picLocks noChangeAspect="1"/>
          </p:cNvPicPr>
          <p:nvPr/>
        </p:nvPicPr>
        <p:blipFill>
          <a:blip r:embed="rId2"/>
          <a:stretch>
            <a:fillRect/>
          </a:stretch>
        </p:blipFill>
        <p:spPr>
          <a:xfrm>
            <a:off x="628652" y="1225297"/>
            <a:ext cx="3375299" cy="1098812"/>
          </a:xfrm>
          <a:prstGeom prst="rect">
            <a:avLst/>
          </a:prstGeom>
        </p:spPr>
      </p:pic>
      <p:cxnSp>
        <p:nvCxnSpPr>
          <p:cNvPr id="11" name="Straight Arrow Connector 10">
            <a:extLst>
              <a:ext uri="{FF2B5EF4-FFF2-40B4-BE49-F238E27FC236}">
                <a16:creationId xmlns:a16="http://schemas.microsoft.com/office/drawing/2014/main" id="{8C7EE6E4-6C24-1E49-85B5-0D8D2C05D91A}"/>
              </a:ext>
            </a:extLst>
          </p:cNvPr>
          <p:cNvCxnSpPr/>
          <p:nvPr/>
        </p:nvCxnSpPr>
        <p:spPr>
          <a:xfrm>
            <a:off x="742567" y="5848476"/>
            <a:ext cx="7622045" cy="0"/>
          </a:xfrm>
          <a:prstGeom prst="straightConnector1">
            <a:avLst/>
          </a:prstGeom>
          <a:ln w="127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E6A4B3-D21E-EC44-ABC1-34FF49ED633C}"/>
              </a:ext>
            </a:extLst>
          </p:cNvPr>
          <p:cNvSpPr txBox="1"/>
          <p:nvPr/>
        </p:nvSpPr>
        <p:spPr>
          <a:xfrm>
            <a:off x="7439856" y="5848476"/>
            <a:ext cx="649537" cy="369332"/>
          </a:xfrm>
          <a:prstGeom prst="rect">
            <a:avLst/>
          </a:prstGeom>
          <a:noFill/>
        </p:spPr>
        <p:txBody>
          <a:bodyPr wrap="none" rtlCol="0">
            <a:spAutoFit/>
          </a:bodyPr>
          <a:lstStyle/>
          <a:p>
            <a:r>
              <a:rPr lang="en-US" dirty="0"/>
              <a:t>Time</a:t>
            </a:r>
          </a:p>
        </p:txBody>
      </p:sp>
      <p:grpSp>
        <p:nvGrpSpPr>
          <p:cNvPr id="74" name="Group 73">
            <a:extLst>
              <a:ext uri="{FF2B5EF4-FFF2-40B4-BE49-F238E27FC236}">
                <a16:creationId xmlns:a16="http://schemas.microsoft.com/office/drawing/2014/main" id="{CBA8EB67-C56B-8E4F-A2F0-B1CA9B86C3E9}"/>
              </a:ext>
            </a:extLst>
          </p:cNvPr>
          <p:cNvGrpSpPr/>
          <p:nvPr/>
        </p:nvGrpSpPr>
        <p:grpSpPr>
          <a:xfrm>
            <a:off x="742567" y="5756055"/>
            <a:ext cx="1396531" cy="45719"/>
            <a:chOff x="628649" y="4731564"/>
            <a:chExt cx="1396531" cy="45719"/>
          </a:xfrm>
        </p:grpSpPr>
        <p:sp>
          <p:nvSpPr>
            <p:cNvPr id="18" name="Left Bracket 17">
              <a:extLst>
                <a:ext uri="{FF2B5EF4-FFF2-40B4-BE49-F238E27FC236}">
                  <a16:creationId xmlns:a16="http://schemas.microsoft.com/office/drawing/2014/main" id="{718325BA-8C6A-4F49-9805-C930121E8AEF}"/>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38BA6E9-A5FD-B444-BBB2-998FB71E7D25}"/>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AD9E8EE7-07B3-6D41-9C41-B8E3EEF65CF5}"/>
              </a:ext>
            </a:extLst>
          </p:cNvPr>
          <p:cNvGrpSpPr/>
          <p:nvPr/>
        </p:nvGrpSpPr>
        <p:grpSpPr>
          <a:xfrm>
            <a:off x="1386538" y="5478828"/>
            <a:ext cx="1396531" cy="45719"/>
            <a:chOff x="628649" y="4731564"/>
            <a:chExt cx="1396531" cy="45719"/>
          </a:xfrm>
        </p:grpSpPr>
        <p:sp>
          <p:nvSpPr>
            <p:cNvPr id="76" name="Left Bracket 75">
              <a:extLst>
                <a:ext uri="{FF2B5EF4-FFF2-40B4-BE49-F238E27FC236}">
                  <a16:creationId xmlns:a16="http://schemas.microsoft.com/office/drawing/2014/main" id="{99D1A0B8-8ED4-0742-BED3-64C9758AC8BD}"/>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9CD170CE-87EB-7646-BBE1-4995A1D23FC4}"/>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3BCE6AC-49E5-1844-BB3E-BE5F31F1E82A}"/>
              </a:ext>
            </a:extLst>
          </p:cNvPr>
          <p:cNvGrpSpPr/>
          <p:nvPr/>
        </p:nvGrpSpPr>
        <p:grpSpPr>
          <a:xfrm>
            <a:off x="1180952" y="5571237"/>
            <a:ext cx="1396531" cy="45719"/>
            <a:chOff x="628649" y="4731564"/>
            <a:chExt cx="1396531" cy="45719"/>
          </a:xfrm>
        </p:grpSpPr>
        <p:sp>
          <p:nvSpPr>
            <p:cNvPr id="79" name="Left Bracket 78">
              <a:extLst>
                <a:ext uri="{FF2B5EF4-FFF2-40B4-BE49-F238E27FC236}">
                  <a16:creationId xmlns:a16="http://schemas.microsoft.com/office/drawing/2014/main" id="{D02C1375-224B-C74B-97A8-CBB630CED5FE}"/>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544B4249-1DEA-0D40-B9EE-E47187438561}"/>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F84B014-8779-E64F-92FB-D7F87A42289C}"/>
              </a:ext>
            </a:extLst>
          </p:cNvPr>
          <p:cNvGrpSpPr/>
          <p:nvPr/>
        </p:nvGrpSpPr>
        <p:grpSpPr>
          <a:xfrm>
            <a:off x="948153" y="5663646"/>
            <a:ext cx="1396531" cy="45719"/>
            <a:chOff x="628649" y="4731564"/>
            <a:chExt cx="1396531" cy="45719"/>
          </a:xfrm>
        </p:grpSpPr>
        <p:sp>
          <p:nvSpPr>
            <p:cNvPr id="82" name="Left Bracket 81">
              <a:extLst>
                <a:ext uri="{FF2B5EF4-FFF2-40B4-BE49-F238E27FC236}">
                  <a16:creationId xmlns:a16="http://schemas.microsoft.com/office/drawing/2014/main" id="{25E5EE7C-7C7A-B443-B4D8-4632AD1DAAE2}"/>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D8F452C-E2E6-6744-BF28-223A7FA985D2}"/>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9B5FB205-FD38-CC4A-A760-73C2E4E396C0}"/>
              </a:ext>
            </a:extLst>
          </p:cNvPr>
          <p:cNvGrpSpPr/>
          <p:nvPr/>
        </p:nvGrpSpPr>
        <p:grpSpPr>
          <a:xfrm>
            <a:off x="1576165" y="5386419"/>
            <a:ext cx="1396531" cy="45719"/>
            <a:chOff x="628649" y="4731564"/>
            <a:chExt cx="1396531" cy="45719"/>
          </a:xfrm>
        </p:grpSpPr>
        <p:sp>
          <p:nvSpPr>
            <p:cNvPr id="85" name="Left Bracket 84">
              <a:extLst>
                <a:ext uri="{FF2B5EF4-FFF2-40B4-BE49-F238E27FC236}">
                  <a16:creationId xmlns:a16="http://schemas.microsoft.com/office/drawing/2014/main" id="{C277EE56-76B2-454C-83B2-5F9850041289}"/>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21103E8C-FE4A-4D44-83B8-8FAF3372A59B}"/>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39C397E3-87EC-CA4B-B278-1249E158C92C}"/>
              </a:ext>
            </a:extLst>
          </p:cNvPr>
          <p:cNvGrpSpPr/>
          <p:nvPr/>
        </p:nvGrpSpPr>
        <p:grpSpPr>
          <a:xfrm>
            <a:off x="2220136" y="5109192"/>
            <a:ext cx="1396531" cy="45719"/>
            <a:chOff x="628649" y="4731564"/>
            <a:chExt cx="1396531" cy="45719"/>
          </a:xfrm>
        </p:grpSpPr>
        <p:sp>
          <p:nvSpPr>
            <p:cNvPr id="88" name="Left Bracket 87">
              <a:extLst>
                <a:ext uri="{FF2B5EF4-FFF2-40B4-BE49-F238E27FC236}">
                  <a16:creationId xmlns:a16="http://schemas.microsoft.com/office/drawing/2014/main" id="{720492B7-2BD5-3D43-9CC0-DDCE94ED5F7F}"/>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1078D92F-D1DB-0946-AABA-A7876657A467}"/>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B9565DB2-A880-8E4F-BAF5-E0EF8D0DE787}"/>
              </a:ext>
            </a:extLst>
          </p:cNvPr>
          <p:cNvGrpSpPr/>
          <p:nvPr/>
        </p:nvGrpSpPr>
        <p:grpSpPr>
          <a:xfrm>
            <a:off x="2014550" y="5201601"/>
            <a:ext cx="1396531" cy="45719"/>
            <a:chOff x="628649" y="4731564"/>
            <a:chExt cx="1396531" cy="45719"/>
          </a:xfrm>
        </p:grpSpPr>
        <p:sp>
          <p:nvSpPr>
            <p:cNvPr id="91" name="Left Bracket 90">
              <a:extLst>
                <a:ext uri="{FF2B5EF4-FFF2-40B4-BE49-F238E27FC236}">
                  <a16:creationId xmlns:a16="http://schemas.microsoft.com/office/drawing/2014/main" id="{28E5A6D5-1DC3-0640-9B4D-44B550095236}"/>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CAE9DD6-0361-3845-8A60-52ED89DA6872}"/>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9FE54B3F-2BA2-5141-912A-1AC251015F3F}"/>
              </a:ext>
            </a:extLst>
          </p:cNvPr>
          <p:cNvGrpSpPr/>
          <p:nvPr/>
        </p:nvGrpSpPr>
        <p:grpSpPr>
          <a:xfrm>
            <a:off x="1781751" y="5294010"/>
            <a:ext cx="1396531" cy="45719"/>
            <a:chOff x="628649" y="4731564"/>
            <a:chExt cx="1396531" cy="45719"/>
          </a:xfrm>
        </p:grpSpPr>
        <p:sp>
          <p:nvSpPr>
            <p:cNvPr id="94" name="Left Bracket 93">
              <a:extLst>
                <a:ext uri="{FF2B5EF4-FFF2-40B4-BE49-F238E27FC236}">
                  <a16:creationId xmlns:a16="http://schemas.microsoft.com/office/drawing/2014/main" id="{C2B8D576-F767-0245-8218-1E40E225A34C}"/>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AFB8B107-B10C-474E-9475-FDD536A71786}"/>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DE27F50-8C97-704E-B551-29F5EF0AB5E3}"/>
              </a:ext>
            </a:extLst>
          </p:cNvPr>
          <p:cNvGrpSpPr/>
          <p:nvPr/>
        </p:nvGrpSpPr>
        <p:grpSpPr>
          <a:xfrm>
            <a:off x="2409762" y="5016783"/>
            <a:ext cx="1396531" cy="45719"/>
            <a:chOff x="628649" y="4731564"/>
            <a:chExt cx="1396531" cy="45719"/>
          </a:xfrm>
        </p:grpSpPr>
        <p:sp>
          <p:nvSpPr>
            <p:cNvPr id="97" name="Left Bracket 96">
              <a:extLst>
                <a:ext uri="{FF2B5EF4-FFF2-40B4-BE49-F238E27FC236}">
                  <a16:creationId xmlns:a16="http://schemas.microsoft.com/office/drawing/2014/main" id="{3C043E87-B4E8-D949-8A7B-C64003A10854}"/>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61380E0C-5427-5341-8C0D-B650ED709985}"/>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FEFA3AB-AC7C-B249-8955-03AE8B5F1FBE}"/>
              </a:ext>
            </a:extLst>
          </p:cNvPr>
          <p:cNvGrpSpPr/>
          <p:nvPr/>
        </p:nvGrpSpPr>
        <p:grpSpPr>
          <a:xfrm>
            <a:off x="3053733" y="4739556"/>
            <a:ext cx="1396531" cy="45719"/>
            <a:chOff x="628649" y="4731564"/>
            <a:chExt cx="1396531" cy="45719"/>
          </a:xfrm>
        </p:grpSpPr>
        <p:sp>
          <p:nvSpPr>
            <p:cNvPr id="100" name="Left Bracket 99">
              <a:extLst>
                <a:ext uri="{FF2B5EF4-FFF2-40B4-BE49-F238E27FC236}">
                  <a16:creationId xmlns:a16="http://schemas.microsoft.com/office/drawing/2014/main" id="{05ADECC6-D75B-4049-8794-69A29075CA53}"/>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1F0E49D-FD06-F441-A2FF-4DEF7C705752}"/>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D3A0C0E2-4794-3F48-ABFD-3C385BE041C4}"/>
              </a:ext>
            </a:extLst>
          </p:cNvPr>
          <p:cNvGrpSpPr/>
          <p:nvPr/>
        </p:nvGrpSpPr>
        <p:grpSpPr>
          <a:xfrm>
            <a:off x="2848147" y="4831965"/>
            <a:ext cx="1396531" cy="45719"/>
            <a:chOff x="628649" y="4731564"/>
            <a:chExt cx="1396531" cy="45719"/>
          </a:xfrm>
        </p:grpSpPr>
        <p:sp>
          <p:nvSpPr>
            <p:cNvPr id="103" name="Left Bracket 102">
              <a:extLst>
                <a:ext uri="{FF2B5EF4-FFF2-40B4-BE49-F238E27FC236}">
                  <a16:creationId xmlns:a16="http://schemas.microsoft.com/office/drawing/2014/main" id="{227D83F9-EB27-3C47-8787-DCC51286D345}"/>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3ECE3ABB-1FBB-3F4B-B3F5-6CD642FBC5F9}"/>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09D6F533-954A-D740-9439-7C6AD6A86BBB}"/>
              </a:ext>
            </a:extLst>
          </p:cNvPr>
          <p:cNvGrpSpPr/>
          <p:nvPr/>
        </p:nvGrpSpPr>
        <p:grpSpPr>
          <a:xfrm>
            <a:off x="2615348" y="4924374"/>
            <a:ext cx="1396531" cy="45719"/>
            <a:chOff x="628649" y="4731564"/>
            <a:chExt cx="1396531" cy="45719"/>
          </a:xfrm>
        </p:grpSpPr>
        <p:sp>
          <p:nvSpPr>
            <p:cNvPr id="106" name="Left Bracket 105">
              <a:extLst>
                <a:ext uri="{FF2B5EF4-FFF2-40B4-BE49-F238E27FC236}">
                  <a16:creationId xmlns:a16="http://schemas.microsoft.com/office/drawing/2014/main" id="{3DCBD06E-9363-8342-AD8C-3DDFBF4344B5}"/>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5EF1BB6F-848C-BD4F-988E-D0676570C4C9}"/>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736CA2C6-ADF8-AF45-99D7-A8F3D16D2AA0}"/>
              </a:ext>
            </a:extLst>
          </p:cNvPr>
          <p:cNvGrpSpPr/>
          <p:nvPr/>
        </p:nvGrpSpPr>
        <p:grpSpPr>
          <a:xfrm>
            <a:off x="3178282" y="4647147"/>
            <a:ext cx="1396531" cy="45719"/>
            <a:chOff x="628649" y="4731564"/>
            <a:chExt cx="1396531" cy="45719"/>
          </a:xfrm>
        </p:grpSpPr>
        <p:sp>
          <p:nvSpPr>
            <p:cNvPr id="169" name="Left Bracket 168">
              <a:extLst>
                <a:ext uri="{FF2B5EF4-FFF2-40B4-BE49-F238E27FC236}">
                  <a16:creationId xmlns:a16="http://schemas.microsoft.com/office/drawing/2014/main" id="{ABDB24A0-97C2-1148-9FA4-0926BFEE6185}"/>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98F0623B-BF74-F34E-A254-9D590EDAA1A1}"/>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96222526-0716-AF4F-BFF2-0FDD607D2B90}"/>
              </a:ext>
            </a:extLst>
          </p:cNvPr>
          <p:cNvGrpSpPr/>
          <p:nvPr/>
        </p:nvGrpSpPr>
        <p:grpSpPr>
          <a:xfrm>
            <a:off x="3822253" y="4369920"/>
            <a:ext cx="1396531" cy="45719"/>
            <a:chOff x="628649" y="4731564"/>
            <a:chExt cx="1396531" cy="45719"/>
          </a:xfrm>
        </p:grpSpPr>
        <p:sp>
          <p:nvSpPr>
            <p:cNvPr id="172" name="Left Bracket 171">
              <a:extLst>
                <a:ext uri="{FF2B5EF4-FFF2-40B4-BE49-F238E27FC236}">
                  <a16:creationId xmlns:a16="http://schemas.microsoft.com/office/drawing/2014/main" id="{20E2A5C5-28EE-F845-AD18-69FE4FCB4453}"/>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39399F2E-1103-C541-8BB2-7F9E3329C7A6}"/>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43743551-8487-D145-9C74-18841A5842C4}"/>
              </a:ext>
            </a:extLst>
          </p:cNvPr>
          <p:cNvGrpSpPr/>
          <p:nvPr/>
        </p:nvGrpSpPr>
        <p:grpSpPr>
          <a:xfrm>
            <a:off x="3616667" y="4462329"/>
            <a:ext cx="1396531" cy="45719"/>
            <a:chOff x="628649" y="4731564"/>
            <a:chExt cx="1396531" cy="45719"/>
          </a:xfrm>
        </p:grpSpPr>
        <p:sp>
          <p:nvSpPr>
            <p:cNvPr id="175" name="Left Bracket 174">
              <a:extLst>
                <a:ext uri="{FF2B5EF4-FFF2-40B4-BE49-F238E27FC236}">
                  <a16:creationId xmlns:a16="http://schemas.microsoft.com/office/drawing/2014/main" id="{3FDD59D3-145B-D74B-8C8D-051431631B3D}"/>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D9E4CBBC-4EE4-764C-BC17-A44106F1EA22}"/>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2E48199D-175E-E642-8118-484D3FA324DF}"/>
              </a:ext>
            </a:extLst>
          </p:cNvPr>
          <p:cNvGrpSpPr/>
          <p:nvPr/>
        </p:nvGrpSpPr>
        <p:grpSpPr>
          <a:xfrm>
            <a:off x="3383868" y="4554738"/>
            <a:ext cx="1396531" cy="45719"/>
            <a:chOff x="628649" y="4731564"/>
            <a:chExt cx="1396531" cy="45719"/>
          </a:xfrm>
        </p:grpSpPr>
        <p:sp>
          <p:nvSpPr>
            <p:cNvPr id="178" name="Left Bracket 177">
              <a:extLst>
                <a:ext uri="{FF2B5EF4-FFF2-40B4-BE49-F238E27FC236}">
                  <a16:creationId xmlns:a16="http://schemas.microsoft.com/office/drawing/2014/main" id="{4694F799-3250-EE42-8AD1-E3DF1F32B906}"/>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1BB6EB78-5B0D-C94C-AE02-CD158A9B727B}"/>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6DA1D326-0138-FA44-B3A8-315B7F7E891E}"/>
              </a:ext>
            </a:extLst>
          </p:cNvPr>
          <p:cNvGrpSpPr/>
          <p:nvPr/>
        </p:nvGrpSpPr>
        <p:grpSpPr>
          <a:xfrm>
            <a:off x="4011880" y="4277511"/>
            <a:ext cx="1396531" cy="45719"/>
            <a:chOff x="628649" y="4731564"/>
            <a:chExt cx="1396531" cy="45719"/>
          </a:xfrm>
        </p:grpSpPr>
        <p:sp>
          <p:nvSpPr>
            <p:cNvPr id="181" name="Left Bracket 180">
              <a:extLst>
                <a:ext uri="{FF2B5EF4-FFF2-40B4-BE49-F238E27FC236}">
                  <a16:creationId xmlns:a16="http://schemas.microsoft.com/office/drawing/2014/main" id="{58DAF302-3321-7246-9F66-80DC3B24C908}"/>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6E2FCCE4-8103-9F44-834E-F1A5BBC0969E}"/>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C880FFCA-717A-6942-B0A1-56A1E4B5F24E}"/>
              </a:ext>
            </a:extLst>
          </p:cNvPr>
          <p:cNvGrpSpPr/>
          <p:nvPr/>
        </p:nvGrpSpPr>
        <p:grpSpPr>
          <a:xfrm>
            <a:off x="4655851" y="4000284"/>
            <a:ext cx="1396531" cy="45719"/>
            <a:chOff x="628649" y="4731564"/>
            <a:chExt cx="1396531" cy="45719"/>
          </a:xfrm>
        </p:grpSpPr>
        <p:sp>
          <p:nvSpPr>
            <p:cNvPr id="184" name="Left Bracket 183">
              <a:extLst>
                <a:ext uri="{FF2B5EF4-FFF2-40B4-BE49-F238E27FC236}">
                  <a16:creationId xmlns:a16="http://schemas.microsoft.com/office/drawing/2014/main" id="{D558E58D-5167-E04D-B987-D75411EDC038}"/>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33EA3DA7-1B3F-C44E-9AE4-6F779E3B31EA}"/>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5FD9E6A7-202A-EE41-AA9C-BE28D6F2DDC3}"/>
              </a:ext>
            </a:extLst>
          </p:cNvPr>
          <p:cNvGrpSpPr/>
          <p:nvPr/>
        </p:nvGrpSpPr>
        <p:grpSpPr>
          <a:xfrm>
            <a:off x="4450265" y="4092693"/>
            <a:ext cx="1396531" cy="45719"/>
            <a:chOff x="628649" y="4731564"/>
            <a:chExt cx="1396531" cy="45719"/>
          </a:xfrm>
        </p:grpSpPr>
        <p:sp>
          <p:nvSpPr>
            <p:cNvPr id="187" name="Left Bracket 186">
              <a:extLst>
                <a:ext uri="{FF2B5EF4-FFF2-40B4-BE49-F238E27FC236}">
                  <a16:creationId xmlns:a16="http://schemas.microsoft.com/office/drawing/2014/main" id="{2E85BD9F-E4D6-C544-9E7B-9FF603391194}"/>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EE281FD1-5547-E147-852C-E39E3F795052}"/>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51B9F6BB-E887-F24C-B000-BC66A3F23889}"/>
              </a:ext>
            </a:extLst>
          </p:cNvPr>
          <p:cNvGrpSpPr/>
          <p:nvPr/>
        </p:nvGrpSpPr>
        <p:grpSpPr>
          <a:xfrm>
            <a:off x="4217466" y="4185102"/>
            <a:ext cx="1396531" cy="45719"/>
            <a:chOff x="628649" y="4731564"/>
            <a:chExt cx="1396531" cy="45719"/>
          </a:xfrm>
        </p:grpSpPr>
        <p:sp>
          <p:nvSpPr>
            <p:cNvPr id="190" name="Left Bracket 189">
              <a:extLst>
                <a:ext uri="{FF2B5EF4-FFF2-40B4-BE49-F238E27FC236}">
                  <a16:creationId xmlns:a16="http://schemas.microsoft.com/office/drawing/2014/main" id="{63291AF9-DA4B-2646-B47C-BCB56002F820}"/>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B245AC74-EAAF-6340-BF96-18B711261D5D}"/>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1AE880AB-72FE-AF44-B6D8-AEFBA75BD39C}"/>
              </a:ext>
            </a:extLst>
          </p:cNvPr>
          <p:cNvGrpSpPr/>
          <p:nvPr/>
        </p:nvGrpSpPr>
        <p:grpSpPr>
          <a:xfrm>
            <a:off x="4845477" y="3907875"/>
            <a:ext cx="1396531" cy="45719"/>
            <a:chOff x="628649" y="4731564"/>
            <a:chExt cx="1396531" cy="45719"/>
          </a:xfrm>
        </p:grpSpPr>
        <p:sp>
          <p:nvSpPr>
            <p:cNvPr id="193" name="Left Bracket 192">
              <a:extLst>
                <a:ext uri="{FF2B5EF4-FFF2-40B4-BE49-F238E27FC236}">
                  <a16:creationId xmlns:a16="http://schemas.microsoft.com/office/drawing/2014/main" id="{AAD34DEB-F544-204E-8C67-1C0673483EE4}"/>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747A79E7-1ABA-B749-9292-8C75F0562617}"/>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5CEABB40-189E-E940-BCA4-59F189FEF535}"/>
              </a:ext>
            </a:extLst>
          </p:cNvPr>
          <p:cNvGrpSpPr/>
          <p:nvPr/>
        </p:nvGrpSpPr>
        <p:grpSpPr>
          <a:xfrm>
            <a:off x="5489448" y="3630648"/>
            <a:ext cx="1396531" cy="45719"/>
            <a:chOff x="628649" y="4731564"/>
            <a:chExt cx="1396531" cy="45719"/>
          </a:xfrm>
        </p:grpSpPr>
        <p:sp>
          <p:nvSpPr>
            <p:cNvPr id="196" name="Left Bracket 195">
              <a:extLst>
                <a:ext uri="{FF2B5EF4-FFF2-40B4-BE49-F238E27FC236}">
                  <a16:creationId xmlns:a16="http://schemas.microsoft.com/office/drawing/2014/main" id="{A3E1A4BD-8896-5841-B019-32AE7279853C}"/>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28D09E81-7D9F-5749-B569-00F2C43D50E4}"/>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C004948F-B8F9-704C-801B-2A359240FD0A}"/>
              </a:ext>
            </a:extLst>
          </p:cNvPr>
          <p:cNvGrpSpPr/>
          <p:nvPr/>
        </p:nvGrpSpPr>
        <p:grpSpPr>
          <a:xfrm>
            <a:off x="5283862" y="3723057"/>
            <a:ext cx="1396531" cy="45719"/>
            <a:chOff x="628649" y="4731564"/>
            <a:chExt cx="1396531" cy="45719"/>
          </a:xfrm>
        </p:grpSpPr>
        <p:sp>
          <p:nvSpPr>
            <p:cNvPr id="199" name="Left Bracket 198">
              <a:extLst>
                <a:ext uri="{FF2B5EF4-FFF2-40B4-BE49-F238E27FC236}">
                  <a16:creationId xmlns:a16="http://schemas.microsoft.com/office/drawing/2014/main" id="{7AE4A3BD-96B4-364B-8712-BD019A78F58F}"/>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F1E50883-3F19-C84F-8F30-8519F27D4971}"/>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CB60B04C-20C8-F34B-8E6D-E3337CB48941}"/>
              </a:ext>
            </a:extLst>
          </p:cNvPr>
          <p:cNvGrpSpPr/>
          <p:nvPr/>
        </p:nvGrpSpPr>
        <p:grpSpPr>
          <a:xfrm>
            <a:off x="5051063" y="3815466"/>
            <a:ext cx="1396531" cy="45719"/>
            <a:chOff x="628649" y="4731564"/>
            <a:chExt cx="1396531" cy="45719"/>
          </a:xfrm>
        </p:grpSpPr>
        <p:sp>
          <p:nvSpPr>
            <p:cNvPr id="202" name="Left Bracket 201">
              <a:extLst>
                <a:ext uri="{FF2B5EF4-FFF2-40B4-BE49-F238E27FC236}">
                  <a16:creationId xmlns:a16="http://schemas.microsoft.com/office/drawing/2014/main" id="{1A2953BC-78C3-6546-B294-644187FB1E4D}"/>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0968ABB-1B15-A740-BE60-3DA74DE51F71}"/>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81D6B84D-611A-914D-AF5B-294CC766C552}"/>
              </a:ext>
            </a:extLst>
          </p:cNvPr>
          <p:cNvGrpSpPr/>
          <p:nvPr/>
        </p:nvGrpSpPr>
        <p:grpSpPr>
          <a:xfrm>
            <a:off x="5586125" y="3538239"/>
            <a:ext cx="1396531" cy="45719"/>
            <a:chOff x="628649" y="4731564"/>
            <a:chExt cx="1396531" cy="45719"/>
          </a:xfrm>
        </p:grpSpPr>
        <p:sp>
          <p:nvSpPr>
            <p:cNvPr id="205" name="Left Bracket 204">
              <a:extLst>
                <a:ext uri="{FF2B5EF4-FFF2-40B4-BE49-F238E27FC236}">
                  <a16:creationId xmlns:a16="http://schemas.microsoft.com/office/drawing/2014/main" id="{1BDC4173-E509-CC4E-9642-0F18BD3F73A2}"/>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DD2E942A-6242-6544-B269-CF4A55799DCF}"/>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2CA14926-5E9E-5541-B5D9-56C31F1F2688}"/>
              </a:ext>
            </a:extLst>
          </p:cNvPr>
          <p:cNvGrpSpPr/>
          <p:nvPr/>
        </p:nvGrpSpPr>
        <p:grpSpPr>
          <a:xfrm>
            <a:off x="6230096" y="3261012"/>
            <a:ext cx="1396531" cy="45719"/>
            <a:chOff x="628649" y="4731564"/>
            <a:chExt cx="1396531" cy="45719"/>
          </a:xfrm>
        </p:grpSpPr>
        <p:sp>
          <p:nvSpPr>
            <p:cNvPr id="208" name="Left Bracket 207">
              <a:extLst>
                <a:ext uri="{FF2B5EF4-FFF2-40B4-BE49-F238E27FC236}">
                  <a16:creationId xmlns:a16="http://schemas.microsoft.com/office/drawing/2014/main" id="{C6F62C34-382B-A645-9273-375D80809D08}"/>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DA192981-4977-8F48-A14B-C929FE6E6C80}"/>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777E0BDB-01D2-4649-A2A5-B00BA09E665A}"/>
              </a:ext>
            </a:extLst>
          </p:cNvPr>
          <p:cNvGrpSpPr/>
          <p:nvPr/>
        </p:nvGrpSpPr>
        <p:grpSpPr>
          <a:xfrm>
            <a:off x="6024510" y="3353421"/>
            <a:ext cx="1396531" cy="45719"/>
            <a:chOff x="628649" y="4731564"/>
            <a:chExt cx="1396531" cy="45719"/>
          </a:xfrm>
        </p:grpSpPr>
        <p:sp>
          <p:nvSpPr>
            <p:cNvPr id="211" name="Left Bracket 210">
              <a:extLst>
                <a:ext uri="{FF2B5EF4-FFF2-40B4-BE49-F238E27FC236}">
                  <a16:creationId xmlns:a16="http://schemas.microsoft.com/office/drawing/2014/main" id="{ADDC9889-89DD-454C-B186-B269BEF99966}"/>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2" name="Straight Connector 211">
              <a:extLst>
                <a:ext uri="{FF2B5EF4-FFF2-40B4-BE49-F238E27FC236}">
                  <a16:creationId xmlns:a16="http://schemas.microsoft.com/office/drawing/2014/main" id="{2FAA5202-B4B3-6245-B677-2BF93A5FE2D5}"/>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F018E4DD-7C60-434E-8842-32BC0EF53C75}"/>
              </a:ext>
            </a:extLst>
          </p:cNvPr>
          <p:cNvGrpSpPr/>
          <p:nvPr/>
        </p:nvGrpSpPr>
        <p:grpSpPr>
          <a:xfrm>
            <a:off x="5791711" y="3445830"/>
            <a:ext cx="1396531" cy="45719"/>
            <a:chOff x="628649" y="4731564"/>
            <a:chExt cx="1396531" cy="45719"/>
          </a:xfrm>
        </p:grpSpPr>
        <p:sp>
          <p:nvSpPr>
            <p:cNvPr id="214" name="Left Bracket 213">
              <a:extLst>
                <a:ext uri="{FF2B5EF4-FFF2-40B4-BE49-F238E27FC236}">
                  <a16:creationId xmlns:a16="http://schemas.microsoft.com/office/drawing/2014/main" id="{F4DF12B5-4BEE-5342-B652-9713C2DFBFD9}"/>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8C7A747F-7211-5F42-A5AF-BD28DD9B7A0A}"/>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F7B7A852-778B-504F-902A-90C3889540E7}"/>
              </a:ext>
            </a:extLst>
          </p:cNvPr>
          <p:cNvGrpSpPr/>
          <p:nvPr/>
        </p:nvGrpSpPr>
        <p:grpSpPr>
          <a:xfrm>
            <a:off x="6419723" y="3168603"/>
            <a:ext cx="1396531" cy="45719"/>
            <a:chOff x="628649" y="4731564"/>
            <a:chExt cx="1396531" cy="45719"/>
          </a:xfrm>
        </p:grpSpPr>
        <p:sp>
          <p:nvSpPr>
            <p:cNvPr id="217" name="Left Bracket 216">
              <a:extLst>
                <a:ext uri="{FF2B5EF4-FFF2-40B4-BE49-F238E27FC236}">
                  <a16:creationId xmlns:a16="http://schemas.microsoft.com/office/drawing/2014/main" id="{73E3DAF5-63FF-5F43-9290-D1A80E455D0E}"/>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145ECAE0-B5AB-5B4E-963D-3BD53202BD4F}"/>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36DC2C4F-5CB2-5640-9E38-9681783C5FFD}"/>
              </a:ext>
            </a:extLst>
          </p:cNvPr>
          <p:cNvGrpSpPr/>
          <p:nvPr/>
        </p:nvGrpSpPr>
        <p:grpSpPr>
          <a:xfrm>
            <a:off x="6858108" y="2983785"/>
            <a:ext cx="1396531" cy="45719"/>
            <a:chOff x="628649" y="4731564"/>
            <a:chExt cx="1396531" cy="45719"/>
          </a:xfrm>
        </p:grpSpPr>
        <p:sp>
          <p:nvSpPr>
            <p:cNvPr id="223" name="Left Bracket 222">
              <a:extLst>
                <a:ext uri="{FF2B5EF4-FFF2-40B4-BE49-F238E27FC236}">
                  <a16:creationId xmlns:a16="http://schemas.microsoft.com/office/drawing/2014/main" id="{931918D8-567B-9842-9718-23300B8BFF22}"/>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CBDC4B81-5BF7-F44D-808D-8715AA17A563}"/>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DDBD17E4-5BEB-C747-A9F2-B80069BB128A}"/>
              </a:ext>
            </a:extLst>
          </p:cNvPr>
          <p:cNvGrpSpPr/>
          <p:nvPr/>
        </p:nvGrpSpPr>
        <p:grpSpPr>
          <a:xfrm>
            <a:off x="6625309" y="3076194"/>
            <a:ext cx="1396531" cy="45719"/>
            <a:chOff x="628649" y="4731564"/>
            <a:chExt cx="1396531" cy="45719"/>
          </a:xfrm>
        </p:grpSpPr>
        <p:sp>
          <p:nvSpPr>
            <p:cNvPr id="226" name="Left Bracket 225">
              <a:extLst>
                <a:ext uri="{FF2B5EF4-FFF2-40B4-BE49-F238E27FC236}">
                  <a16:creationId xmlns:a16="http://schemas.microsoft.com/office/drawing/2014/main" id="{CDEA80CA-9D65-7642-9C09-92D8C3B1C563}"/>
                </a:ext>
              </a:extLst>
            </p:cNvPr>
            <p:cNvSpPr/>
            <p:nvPr/>
          </p:nvSpPr>
          <p:spPr>
            <a:xfrm rot="5400000">
              <a:off x="1304055" y="4056158"/>
              <a:ext cx="45719" cy="139653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7" name="Straight Connector 226">
              <a:extLst>
                <a:ext uri="{FF2B5EF4-FFF2-40B4-BE49-F238E27FC236}">
                  <a16:creationId xmlns:a16="http://schemas.microsoft.com/office/drawing/2014/main" id="{1737F84A-83D0-8D4D-8598-8476805C6DE1}"/>
                </a:ext>
              </a:extLst>
            </p:cNvPr>
            <p:cNvCxnSpPr>
              <a:cxnSpLocks/>
            </p:cNvCxnSpPr>
            <p:nvPr/>
          </p:nvCxnSpPr>
          <p:spPr>
            <a:xfrm flipV="1">
              <a:off x="1765300" y="4731564"/>
              <a:ext cx="0" cy="457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0" name="TextBox 239">
            <a:extLst>
              <a:ext uri="{FF2B5EF4-FFF2-40B4-BE49-F238E27FC236}">
                <a16:creationId xmlns:a16="http://schemas.microsoft.com/office/drawing/2014/main" id="{27092349-50E6-024D-A79A-1E72DD56D8E4}"/>
              </a:ext>
            </a:extLst>
          </p:cNvPr>
          <p:cNvSpPr txBox="1"/>
          <p:nvPr/>
        </p:nvSpPr>
        <p:spPr>
          <a:xfrm>
            <a:off x="322188" y="2727795"/>
            <a:ext cx="1995415" cy="646331"/>
          </a:xfrm>
          <a:prstGeom prst="rect">
            <a:avLst/>
          </a:prstGeom>
          <a:noFill/>
        </p:spPr>
        <p:txBody>
          <a:bodyPr wrap="square" rtlCol="0">
            <a:spAutoFit/>
          </a:bodyPr>
          <a:lstStyle/>
          <a:p>
            <a:pPr algn="ctr"/>
            <a:r>
              <a:rPr lang="en-US" dirty="0"/>
              <a:t>Each customer’s account history</a:t>
            </a:r>
          </a:p>
        </p:txBody>
      </p:sp>
      <p:cxnSp>
        <p:nvCxnSpPr>
          <p:cNvPr id="242" name="Straight Arrow Connector 241">
            <a:extLst>
              <a:ext uri="{FF2B5EF4-FFF2-40B4-BE49-F238E27FC236}">
                <a16:creationId xmlns:a16="http://schemas.microsoft.com/office/drawing/2014/main" id="{C47719B2-423F-3D40-9160-9C1B161E613F}"/>
              </a:ext>
            </a:extLst>
          </p:cNvPr>
          <p:cNvCxnSpPr/>
          <p:nvPr/>
        </p:nvCxnSpPr>
        <p:spPr>
          <a:xfrm flipV="1">
            <a:off x="1129192" y="1785613"/>
            <a:ext cx="355941" cy="904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3C6D445C-314D-EB4D-B41D-0AFB568E298D}"/>
              </a:ext>
            </a:extLst>
          </p:cNvPr>
          <p:cNvCxnSpPr>
            <a:cxnSpLocks/>
          </p:cNvCxnSpPr>
          <p:nvPr/>
        </p:nvCxnSpPr>
        <p:spPr>
          <a:xfrm>
            <a:off x="1129192" y="3432283"/>
            <a:ext cx="1529331" cy="236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AD5A30BA-3229-9F48-864C-7D7BAFF6B39A}"/>
              </a:ext>
            </a:extLst>
          </p:cNvPr>
          <p:cNvSpPr txBox="1"/>
          <p:nvPr/>
        </p:nvSpPr>
        <p:spPr>
          <a:xfrm>
            <a:off x="5908972" y="4240828"/>
            <a:ext cx="3048804" cy="1200329"/>
          </a:xfrm>
          <a:prstGeom prst="rect">
            <a:avLst/>
          </a:prstGeom>
          <a:noFill/>
        </p:spPr>
        <p:txBody>
          <a:bodyPr wrap="square" rtlCol="0">
            <a:spAutoFit/>
          </a:bodyPr>
          <a:lstStyle/>
          <a:p>
            <a:pPr algn="ctr"/>
            <a:r>
              <a:rPr lang="en-US" dirty="0"/>
              <a:t>For each customer’s history, build as many data records as possible by stepping forward the observation time</a:t>
            </a:r>
          </a:p>
        </p:txBody>
      </p:sp>
      <p:sp>
        <p:nvSpPr>
          <p:cNvPr id="247" name="TextBox 246">
            <a:extLst>
              <a:ext uri="{FF2B5EF4-FFF2-40B4-BE49-F238E27FC236}">
                <a16:creationId xmlns:a16="http://schemas.microsoft.com/office/drawing/2014/main" id="{51B54B05-F55B-C841-86F0-900734E904CD}"/>
              </a:ext>
            </a:extLst>
          </p:cNvPr>
          <p:cNvSpPr txBox="1"/>
          <p:nvPr/>
        </p:nvSpPr>
        <p:spPr>
          <a:xfrm>
            <a:off x="3787096" y="5144658"/>
            <a:ext cx="1361434" cy="646331"/>
          </a:xfrm>
          <a:prstGeom prst="rect">
            <a:avLst/>
          </a:prstGeom>
          <a:noFill/>
        </p:spPr>
        <p:txBody>
          <a:bodyPr wrap="square" rtlCol="0">
            <a:spAutoFit/>
          </a:bodyPr>
          <a:lstStyle/>
          <a:p>
            <a:pPr algn="ctr"/>
            <a:r>
              <a:rPr lang="en-US" dirty="0"/>
              <a:t>It’s fine that they overlap</a:t>
            </a:r>
          </a:p>
        </p:txBody>
      </p:sp>
      <p:sp>
        <p:nvSpPr>
          <p:cNvPr id="248" name="TextBox 247">
            <a:extLst>
              <a:ext uri="{FF2B5EF4-FFF2-40B4-BE49-F238E27FC236}">
                <a16:creationId xmlns:a16="http://schemas.microsoft.com/office/drawing/2014/main" id="{3D6CCBDA-4DDE-2140-A546-282307E5F715}"/>
              </a:ext>
            </a:extLst>
          </p:cNvPr>
          <p:cNvSpPr txBox="1"/>
          <p:nvPr/>
        </p:nvSpPr>
        <p:spPr>
          <a:xfrm>
            <a:off x="3088006" y="3016993"/>
            <a:ext cx="2467104" cy="646331"/>
          </a:xfrm>
          <a:prstGeom prst="rect">
            <a:avLst/>
          </a:prstGeom>
          <a:noFill/>
        </p:spPr>
        <p:txBody>
          <a:bodyPr wrap="square" rtlCol="0">
            <a:spAutoFit/>
          </a:bodyPr>
          <a:lstStyle/>
          <a:p>
            <a:pPr algn="ctr"/>
            <a:r>
              <a:rPr lang="en-US" dirty="0"/>
              <a:t>One customer’s history makes records</a:t>
            </a:r>
          </a:p>
        </p:txBody>
      </p:sp>
      <p:sp>
        <p:nvSpPr>
          <p:cNvPr id="3" name="TextBox 2">
            <a:extLst>
              <a:ext uri="{FF2B5EF4-FFF2-40B4-BE49-F238E27FC236}">
                <a16:creationId xmlns:a16="http://schemas.microsoft.com/office/drawing/2014/main" id="{1F4F4DF9-2D1E-AE44-B3F6-330595FF9D1D}"/>
              </a:ext>
            </a:extLst>
          </p:cNvPr>
          <p:cNvSpPr txBox="1"/>
          <p:nvPr/>
        </p:nvSpPr>
        <p:spPr>
          <a:xfrm>
            <a:off x="1461563" y="6111498"/>
            <a:ext cx="5763145" cy="646331"/>
          </a:xfrm>
          <a:prstGeom prst="rect">
            <a:avLst/>
          </a:prstGeom>
          <a:noFill/>
        </p:spPr>
        <p:txBody>
          <a:bodyPr wrap="square" rtlCol="0">
            <a:spAutoFit/>
          </a:bodyPr>
          <a:lstStyle/>
          <a:p>
            <a:pPr algn="ctr"/>
            <a:r>
              <a:rPr lang="en-US" dirty="0"/>
              <a:t>This is how we build records for these types of scores: </a:t>
            </a:r>
          </a:p>
          <a:p>
            <a:pPr algn="ctr"/>
            <a:r>
              <a:rPr lang="en-US" dirty="0"/>
              <a:t>credit behavior, fraud, target marketing, churn/retention…</a:t>
            </a:r>
          </a:p>
        </p:txBody>
      </p:sp>
      <p:sp>
        <p:nvSpPr>
          <p:cNvPr id="108" name="TextBox 107">
            <a:extLst>
              <a:ext uri="{FF2B5EF4-FFF2-40B4-BE49-F238E27FC236}">
                <a16:creationId xmlns:a16="http://schemas.microsoft.com/office/drawing/2014/main" id="{A00F6C55-6FBA-0A47-B047-BA47088AD252}"/>
              </a:ext>
            </a:extLst>
          </p:cNvPr>
          <p:cNvSpPr txBox="1"/>
          <p:nvPr/>
        </p:nvSpPr>
        <p:spPr>
          <a:xfrm>
            <a:off x="5659468" y="1094714"/>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09" name="TextBox 108">
            <a:extLst>
              <a:ext uri="{FF2B5EF4-FFF2-40B4-BE49-F238E27FC236}">
                <a16:creationId xmlns:a16="http://schemas.microsoft.com/office/drawing/2014/main" id="{210825E0-88C5-3D48-A8F3-EE06C0C29FD8}"/>
              </a:ext>
            </a:extLst>
          </p:cNvPr>
          <p:cNvSpPr txBox="1"/>
          <p:nvPr/>
        </p:nvSpPr>
        <p:spPr>
          <a:xfrm>
            <a:off x="7424142" y="1094714"/>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pic>
        <p:nvPicPr>
          <p:cNvPr id="7" name="Picture 6" descr="A diagram of a star&#10;&#10;Description automatically generated">
            <a:extLst>
              <a:ext uri="{FF2B5EF4-FFF2-40B4-BE49-F238E27FC236}">
                <a16:creationId xmlns:a16="http://schemas.microsoft.com/office/drawing/2014/main" id="{7E55CADB-54EC-478D-50E6-05A530E0F09D}"/>
              </a:ext>
            </a:extLst>
          </p:cNvPr>
          <p:cNvPicPr>
            <a:picLocks noChangeAspect="1"/>
          </p:cNvPicPr>
          <p:nvPr/>
        </p:nvPicPr>
        <p:blipFill>
          <a:blip r:embed="rId3"/>
          <a:stretch>
            <a:fillRect/>
          </a:stretch>
        </p:blipFill>
        <p:spPr>
          <a:xfrm>
            <a:off x="4767728" y="1449703"/>
            <a:ext cx="3688382" cy="771459"/>
          </a:xfrm>
          <a:prstGeom prst="rect">
            <a:avLst/>
          </a:prstGeom>
        </p:spPr>
      </p:pic>
      <p:grpSp>
        <p:nvGrpSpPr>
          <p:cNvPr id="14" name="Group 13">
            <a:extLst>
              <a:ext uri="{FF2B5EF4-FFF2-40B4-BE49-F238E27FC236}">
                <a16:creationId xmlns:a16="http://schemas.microsoft.com/office/drawing/2014/main" id="{CDF82224-7B09-659F-1952-A773D4D443DD}"/>
              </a:ext>
            </a:extLst>
          </p:cNvPr>
          <p:cNvGrpSpPr/>
          <p:nvPr/>
        </p:nvGrpSpPr>
        <p:grpSpPr>
          <a:xfrm>
            <a:off x="1224084" y="5475216"/>
            <a:ext cx="1086490" cy="342242"/>
            <a:chOff x="1224084" y="5475216"/>
            <a:chExt cx="1086490" cy="342242"/>
          </a:xfrm>
        </p:grpSpPr>
        <p:sp>
          <p:nvSpPr>
            <p:cNvPr id="8" name="TextBox 7">
              <a:extLst>
                <a:ext uri="{FF2B5EF4-FFF2-40B4-BE49-F238E27FC236}">
                  <a16:creationId xmlns:a16="http://schemas.microsoft.com/office/drawing/2014/main" id="{F1685DDC-5562-7BA9-088F-6C1310B30F2C}"/>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9" name="TextBox 8">
              <a:extLst>
                <a:ext uri="{FF2B5EF4-FFF2-40B4-BE49-F238E27FC236}">
                  <a16:creationId xmlns:a16="http://schemas.microsoft.com/office/drawing/2014/main" id="{02FA8989-548F-03AD-C1CC-3DB02AC7BF31}"/>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0" name="TextBox 9">
              <a:extLst>
                <a:ext uri="{FF2B5EF4-FFF2-40B4-BE49-F238E27FC236}">
                  <a16:creationId xmlns:a16="http://schemas.microsoft.com/office/drawing/2014/main" id="{F3135C69-CB4F-B756-A6E1-91076CB9A041}"/>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2" name="TextBox 11">
              <a:extLst>
                <a:ext uri="{FF2B5EF4-FFF2-40B4-BE49-F238E27FC236}">
                  <a16:creationId xmlns:a16="http://schemas.microsoft.com/office/drawing/2014/main" id="{63EF9723-D37A-3504-A45F-DBABB6DC4E51}"/>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15" name="Group 14">
            <a:extLst>
              <a:ext uri="{FF2B5EF4-FFF2-40B4-BE49-F238E27FC236}">
                <a16:creationId xmlns:a16="http://schemas.microsoft.com/office/drawing/2014/main" id="{E2B89757-A524-D9F4-9D96-E8C1D9F7FEE3}"/>
              </a:ext>
            </a:extLst>
          </p:cNvPr>
          <p:cNvGrpSpPr/>
          <p:nvPr/>
        </p:nvGrpSpPr>
        <p:grpSpPr>
          <a:xfrm>
            <a:off x="1651342" y="5284053"/>
            <a:ext cx="1086490" cy="342242"/>
            <a:chOff x="1224084" y="5475216"/>
            <a:chExt cx="1086490" cy="342242"/>
          </a:xfrm>
        </p:grpSpPr>
        <p:sp>
          <p:nvSpPr>
            <p:cNvPr id="16" name="TextBox 15">
              <a:extLst>
                <a:ext uri="{FF2B5EF4-FFF2-40B4-BE49-F238E27FC236}">
                  <a16:creationId xmlns:a16="http://schemas.microsoft.com/office/drawing/2014/main" id="{AD10BEB0-0159-46DB-B79B-BB2CE492211B}"/>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9" name="TextBox 18">
              <a:extLst>
                <a:ext uri="{FF2B5EF4-FFF2-40B4-BE49-F238E27FC236}">
                  <a16:creationId xmlns:a16="http://schemas.microsoft.com/office/drawing/2014/main" id="{4712936B-41FF-EB05-AA44-EA4C33AA0F3F}"/>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20" name="TextBox 19">
              <a:extLst>
                <a:ext uri="{FF2B5EF4-FFF2-40B4-BE49-F238E27FC236}">
                  <a16:creationId xmlns:a16="http://schemas.microsoft.com/office/drawing/2014/main" id="{1924E0E2-8A99-3C13-D707-16A00696DBBC}"/>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21" name="TextBox 20">
              <a:extLst>
                <a:ext uri="{FF2B5EF4-FFF2-40B4-BE49-F238E27FC236}">
                  <a16:creationId xmlns:a16="http://schemas.microsoft.com/office/drawing/2014/main" id="{4CB75D3A-0DED-52E9-71EA-6B6419B131A9}"/>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33" name="Group 32">
            <a:extLst>
              <a:ext uri="{FF2B5EF4-FFF2-40B4-BE49-F238E27FC236}">
                <a16:creationId xmlns:a16="http://schemas.microsoft.com/office/drawing/2014/main" id="{E47A0A4A-DD47-5F81-4289-28874FB4225A}"/>
              </a:ext>
            </a:extLst>
          </p:cNvPr>
          <p:cNvGrpSpPr/>
          <p:nvPr/>
        </p:nvGrpSpPr>
        <p:grpSpPr>
          <a:xfrm>
            <a:off x="2047946" y="4918230"/>
            <a:ext cx="1513748" cy="533405"/>
            <a:chOff x="2042660" y="4897086"/>
            <a:chExt cx="1513748" cy="533405"/>
          </a:xfrm>
        </p:grpSpPr>
        <p:grpSp>
          <p:nvGrpSpPr>
            <p:cNvPr id="22" name="Group 21">
              <a:extLst>
                <a:ext uri="{FF2B5EF4-FFF2-40B4-BE49-F238E27FC236}">
                  <a16:creationId xmlns:a16="http://schemas.microsoft.com/office/drawing/2014/main" id="{69332242-28E3-0E65-0B0E-440F4DEBBE0D}"/>
                </a:ext>
              </a:extLst>
            </p:cNvPr>
            <p:cNvGrpSpPr/>
            <p:nvPr/>
          </p:nvGrpSpPr>
          <p:grpSpPr>
            <a:xfrm>
              <a:off x="2042660" y="5088249"/>
              <a:ext cx="1086490" cy="342242"/>
              <a:chOff x="1224084" y="5475216"/>
              <a:chExt cx="1086490" cy="342242"/>
            </a:xfrm>
          </p:grpSpPr>
          <p:sp>
            <p:nvSpPr>
              <p:cNvPr id="23" name="TextBox 22">
                <a:extLst>
                  <a:ext uri="{FF2B5EF4-FFF2-40B4-BE49-F238E27FC236}">
                    <a16:creationId xmlns:a16="http://schemas.microsoft.com/office/drawing/2014/main" id="{1E3AD259-EE37-CFA2-D887-5F9963B50FB9}"/>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25" name="TextBox 24">
                <a:extLst>
                  <a:ext uri="{FF2B5EF4-FFF2-40B4-BE49-F238E27FC236}">
                    <a16:creationId xmlns:a16="http://schemas.microsoft.com/office/drawing/2014/main" id="{E5B17459-9E07-BA91-499E-96C6C24E250B}"/>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26" name="TextBox 25">
                <a:extLst>
                  <a:ext uri="{FF2B5EF4-FFF2-40B4-BE49-F238E27FC236}">
                    <a16:creationId xmlns:a16="http://schemas.microsoft.com/office/drawing/2014/main" id="{86D51ED0-2191-4C58-290B-6574A5DC21CF}"/>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27" name="TextBox 26">
                <a:extLst>
                  <a:ext uri="{FF2B5EF4-FFF2-40B4-BE49-F238E27FC236}">
                    <a16:creationId xmlns:a16="http://schemas.microsoft.com/office/drawing/2014/main" id="{C51288A3-FA8D-10FD-70D9-DF2739F293EB}"/>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28" name="Group 27">
              <a:extLst>
                <a:ext uri="{FF2B5EF4-FFF2-40B4-BE49-F238E27FC236}">
                  <a16:creationId xmlns:a16="http://schemas.microsoft.com/office/drawing/2014/main" id="{345D750D-17AC-8284-BFB2-55DE498EDBC6}"/>
                </a:ext>
              </a:extLst>
            </p:cNvPr>
            <p:cNvGrpSpPr/>
            <p:nvPr/>
          </p:nvGrpSpPr>
          <p:grpSpPr>
            <a:xfrm>
              <a:off x="2469918" y="4897086"/>
              <a:ext cx="1086490" cy="342242"/>
              <a:chOff x="1224084" y="5475216"/>
              <a:chExt cx="1086490" cy="342242"/>
            </a:xfrm>
          </p:grpSpPr>
          <p:sp>
            <p:nvSpPr>
              <p:cNvPr id="29" name="TextBox 28">
                <a:extLst>
                  <a:ext uri="{FF2B5EF4-FFF2-40B4-BE49-F238E27FC236}">
                    <a16:creationId xmlns:a16="http://schemas.microsoft.com/office/drawing/2014/main" id="{50270170-74A5-6623-8964-BB03C39E0509}"/>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30" name="TextBox 29">
                <a:extLst>
                  <a:ext uri="{FF2B5EF4-FFF2-40B4-BE49-F238E27FC236}">
                    <a16:creationId xmlns:a16="http://schemas.microsoft.com/office/drawing/2014/main" id="{F33446D3-7D90-166A-7F35-D743DD5F256F}"/>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31" name="TextBox 30">
                <a:extLst>
                  <a:ext uri="{FF2B5EF4-FFF2-40B4-BE49-F238E27FC236}">
                    <a16:creationId xmlns:a16="http://schemas.microsoft.com/office/drawing/2014/main" id="{7114978C-1FD1-57FC-8672-96AABFC12CC5}"/>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32" name="TextBox 31">
                <a:extLst>
                  <a:ext uri="{FF2B5EF4-FFF2-40B4-BE49-F238E27FC236}">
                    <a16:creationId xmlns:a16="http://schemas.microsoft.com/office/drawing/2014/main" id="{DBD956AE-7C0B-36D7-B06A-DE22DBA91F77}"/>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34" name="Group 33">
            <a:extLst>
              <a:ext uri="{FF2B5EF4-FFF2-40B4-BE49-F238E27FC236}">
                <a16:creationId xmlns:a16="http://schemas.microsoft.com/office/drawing/2014/main" id="{42DB8B1A-AED5-6B59-1944-73FCB441A168}"/>
              </a:ext>
            </a:extLst>
          </p:cNvPr>
          <p:cNvGrpSpPr/>
          <p:nvPr/>
        </p:nvGrpSpPr>
        <p:grpSpPr>
          <a:xfrm>
            <a:off x="2872935" y="4545162"/>
            <a:ext cx="1513748" cy="533405"/>
            <a:chOff x="2042660" y="4897086"/>
            <a:chExt cx="1513748" cy="533405"/>
          </a:xfrm>
        </p:grpSpPr>
        <p:grpSp>
          <p:nvGrpSpPr>
            <p:cNvPr id="35" name="Group 34">
              <a:extLst>
                <a:ext uri="{FF2B5EF4-FFF2-40B4-BE49-F238E27FC236}">
                  <a16:creationId xmlns:a16="http://schemas.microsoft.com/office/drawing/2014/main" id="{873FB4C9-731A-AF00-C594-1FEFEDAE8938}"/>
                </a:ext>
              </a:extLst>
            </p:cNvPr>
            <p:cNvGrpSpPr/>
            <p:nvPr/>
          </p:nvGrpSpPr>
          <p:grpSpPr>
            <a:xfrm>
              <a:off x="2042660" y="5088249"/>
              <a:ext cx="1086490" cy="342242"/>
              <a:chOff x="1224084" y="5475216"/>
              <a:chExt cx="1086490" cy="342242"/>
            </a:xfrm>
          </p:grpSpPr>
          <p:sp>
            <p:nvSpPr>
              <p:cNvPr id="41" name="TextBox 40">
                <a:extLst>
                  <a:ext uri="{FF2B5EF4-FFF2-40B4-BE49-F238E27FC236}">
                    <a16:creationId xmlns:a16="http://schemas.microsoft.com/office/drawing/2014/main" id="{8134508F-B7B3-2B04-9E08-F1AE1B7DA8C7}"/>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42" name="TextBox 41">
                <a:extLst>
                  <a:ext uri="{FF2B5EF4-FFF2-40B4-BE49-F238E27FC236}">
                    <a16:creationId xmlns:a16="http://schemas.microsoft.com/office/drawing/2014/main" id="{D1F2FFC7-FF4B-375E-EF2D-BFB6AB845E42}"/>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43" name="TextBox 42">
                <a:extLst>
                  <a:ext uri="{FF2B5EF4-FFF2-40B4-BE49-F238E27FC236}">
                    <a16:creationId xmlns:a16="http://schemas.microsoft.com/office/drawing/2014/main" id="{778086FF-4439-3C3C-D21D-3067DDE9CA80}"/>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44" name="TextBox 43">
                <a:extLst>
                  <a:ext uri="{FF2B5EF4-FFF2-40B4-BE49-F238E27FC236}">
                    <a16:creationId xmlns:a16="http://schemas.microsoft.com/office/drawing/2014/main" id="{C850632B-04EA-590C-35F8-5A4FC7DE2AC8}"/>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36" name="Group 35">
              <a:extLst>
                <a:ext uri="{FF2B5EF4-FFF2-40B4-BE49-F238E27FC236}">
                  <a16:creationId xmlns:a16="http://schemas.microsoft.com/office/drawing/2014/main" id="{C7A06000-4433-4A4B-3941-C792EF334E33}"/>
                </a:ext>
              </a:extLst>
            </p:cNvPr>
            <p:cNvGrpSpPr/>
            <p:nvPr/>
          </p:nvGrpSpPr>
          <p:grpSpPr>
            <a:xfrm>
              <a:off x="2469918" y="4897086"/>
              <a:ext cx="1086490" cy="342242"/>
              <a:chOff x="1224084" y="5475216"/>
              <a:chExt cx="1086490" cy="342242"/>
            </a:xfrm>
          </p:grpSpPr>
          <p:sp>
            <p:nvSpPr>
              <p:cNvPr id="37" name="TextBox 36">
                <a:extLst>
                  <a:ext uri="{FF2B5EF4-FFF2-40B4-BE49-F238E27FC236}">
                    <a16:creationId xmlns:a16="http://schemas.microsoft.com/office/drawing/2014/main" id="{6AC355B5-3B1B-630C-749A-3109D8312CB5}"/>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38" name="TextBox 37">
                <a:extLst>
                  <a:ext uri="{FF2B5EF4-FFF2-40B4-BE49-F238E27FC236}">
                    <a16:creationId xmlns:a16="http://schemas.microsoft.com/office/drawing/2014/main" id="{3195C7F5-18F0-E29B-4313-66755B4638F2}"/>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39" name="TextBox 38">
                <a:extLst>
                  <a:ext uri="{FF2B5EF4-FFF2-40B4-BE49-F238E27FC236}">
                    <a16:creationId xmlns:a16="http://schemas.microsoft.com/office/drawing/2014/main" id="{5CC9FAFA-4B19-94E1-2BE0-9934A181A623}"/>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40" name="TextBox 39">
                <a:extLst>
                  <a:ext uri="{FF2B5EF4-FFF2-40B4-BE49-F238E27FC236}">
                    <a16:creationId xmlns:a16="http://schemas.microsoft.com/office/drawing/2014/main" id="{87733443-AD35-E0A9-7167-915859796C15}"/>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56" name="Group 55">
            <a:extLst>
              <a:ext uri="{FF2B5EF4-FFF2-40B4-BE49-F238E27FC236}">
                <a16:creationId xmlns:a16="http://schemas.microsoft.com/office/drawing/2014/main" id="{1FE4B103-CA08-E077-1260-F3C51BCB2EF3}"/>
              </a:ext>
            </a:extLst>
          </p:cNvPr>
          <p:cNvGrpSpPr/>
          <p:nvPr/>
        </p:nvGrpSpPr>
        <p:grpSpPr>
          <a:xfrm>
            <a:off x="3658721" y="4177129"/>
            <a:ext cx="1513748" cy="533405"/>
            <a:chOff x="2042660" y="4897086"/>
            <a:chExt cx="1513748" cy="533405"/>
          </a:xfrm>
        </p:grpSpPr>
        <p:grpSp>
          <p:nvGrpSpPr>
            <p:cNvPr id="57" name="Group 56">
              <a:extLst>
                <a:ext uri="{FF2B5EF4-FFF2-40B4-BE49-F238E27FC236}">
                  <a16:creationId xmlns:a16="http://schemas.microsoft.com/office/drawing/2014/main" id="{FD5800FB-2D22-C0E4-804E-2933704197BB}"/>
                </a:ext>
              </a:extLst>
            </p:cNvPr>
            <p:cNvGrpSpPr/>
            <p:nvPr/>
          </p:nvGrpSpPr>
          <p:grpSpPr>
            <a:xfrm>
              <a:off x="2042660" y="5088249"/>
              <a:ext cx="1086490" cy="342242"/>
              <a:chOff x="1224084" y="5475216"/>
              <a:chExt cx="1086490" cy="342242"/>
            </a:xfrm>
          </p:grpSpPr>
          <p:sp>
            <p:nvSpPr>
              <p:cNvPr id="63" name="TextBox 62">
                <a:extLst>
                  <a:ext uri="{FF2B5EF4-FFF2-40B4-BE49-F238E27FC236}">
                    <a16:creationId xmlns:a16="http://schemas.microsoft.com/office/drawing/2014/main" id="{53CBE90E-E5C5-657A-02AE-A73B77423EAB}"/>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64" name="TextBox 63">
                <a:extLst>
                  <a:ext uri="{FF2B5EF4-FFF2-40B4-BE49-F238E27FC236}">
                    <a16:creationId xmlns:a16="http://schemas.microsoft.com/office/drawing/2014/main" id="{DA0E589A-EE8A-FA6A-DBE8-7F6069402102}"/>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65" name="TextBox 64">
                <a:extLst>
                  <a:ext uri="{FF2B5EF4-FFF2-40B4-BE49-F238E27FC236}">
                    <a16:creationId xmlns:a16="http://schemas.microsoft.com/office/drawing/2014/main" id="{63CD4211-E60B-D456-4099-B8F6119B67AA}"/>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66" name="TextBox 65">
                <a:extLst>
                  <a:ext uri="{FF2B5EF4-FFF2-40B4-BE49-F238E27FC236}">
                    <a16:creationId xmlns:a16="http://schemas.microsoft.com/office/drawing/2014/main" id="{7B5E21EB-7C72-11C6-C39C-50C076D7173F}"/>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58" name="Group 57">
              <a:extLst>
                <a:ext uri="{FF2B5EF4-FFF2-40B4-BE49-F238E27FC236}">
                  <a16:creationId xmlns:a16="http://schemas.microsoft.com/office/drawing/2014/main" id="{7A200532-2E8F-3120-FBEB-63801DB513EE}"/>
                </a:ext>
              </a:extLst>
            </p:cNvPr>
            <p:cNvGrpSpPr/>
            <p:nvPr/>
          </p:nvGrpSpPr>
          <p:grpSpPr>
            <a:xfrm>
              <a:off x="2469918" y="4897086"/>
              <a:ext cx="1086490" cy="342242"/>
              <a:chOff x="1224084" y="5475216"/>
              <a:chExt cx="1086490" cy="342242"/>
            </a:xfrm>
          </p:grpSpPr>
          <p:sp>
            <p:nvSpPr>
              <p:cNvPr id="59" name="TextBox 58">
                <a:extLst>
                  <a:ext uri="{FF2B5EF4-FFF2-40B4-BE49-F238E27FC236}">
                    <a16:creationId xmlns:a16="http://schemas.microsoft.com/office/drawing/2014/main" id="{785344B2-086E-2DCB-C8F4-A3CCC0838D78}"/>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60" name="TextBox 59">
                <a:extLst>
                  <a:ext uri="{FF2B5EF4-FFF2-40B4-BE49-F238E27FC236}">
                    <a16:creationId xmlns:a16="http://schemas.microsoft.com/office/drawing/2014/main" id="{70ED229D-85E2-484D-C09A-6DB5D931ED77}"/>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61" name="TextBox 60">
                <a:extLst>
                  <a:ext uri="{FF2B5EF4-FFF2-40B4-BE49-F238E27FC236}">
                    <a16:creationId xmlns:a16="http://schemas.microsoft.com/office/drawing/2014/main" id="{9106E1D5-E32D-518F-01C2-FCCE53820B9E}"/>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62" name="TextBox 61">
                <a:extLst>
                  <a:ext uri="{FF2B5EF4-FFF2-40B4-BE49-F238E27FC236}">
                    <a16:creationId xmlns:a16="http://schemas.microsoft.com/office/drawing/2014/main" id="{DAE1F759-4A21-7E42-7F5F-E8B3E88F5158}"/>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67" name="Group 66">
            <a:extLst>
              <a:ext uri="{FF2B5EF4-FFF2-40B4-BE49-F238E27FC236}">
                <a16:creationId xmlns:a16="http://schemas.microsoft.com/office/drawing/2014/main" id="{87B17D94-E80D-98A5-9E2F-C052FA62D663}"/>
              </a:ext>
            </a:extLst>
          </p:cNvPr>
          <p:cNvGrpSpPr/>
          <p:nvPr/>
        </p:nvGrpSpPr>
        <p:grpSpPr>
          <a:xfrm>
            <a:off x="4483710" y="3814633"/>
            <a:ext cx="1513748" cy="533405"/>
            <a:chOff x="2042660" y="4897086"/>
            <a:chExt cx="1513748" cy="533405"/>
          </a:xfrm>
        </p:grpSpPr>
        <p:grpSp>
          <p:nvGrpSpPr>
            <p:cNvPr id="68" name="Group 67">
              <a:extLst>
                <a:ext uri="{FF2B5EF4-FFF2-40B4-BE49-F238E27FC236}">
                  <a16:creationId xmlns:a16="http://schemas.microsoft.com/office/drawing/2014/main" id="{9B482ACE-1E4D-3DE5-C68F-BA5702F587C9}"/>
                </a:ext>
              </a:extLst>
            </p:cNvPr>
            <p:cNvGrpSpPr/>
            <p:nvPr/>
          </p:nvGrpSpPr>
          <p:grpSpPr>
            <a:xfrm>
              <a:off x="2042660" y="5088249"/>
              <a:ext cx="1086490" cy="342242"/>
              <a:chOff x="1224084" y="5475216"/>
              <a:chExt cx="1086490" cy="342242"/>
            </a:xfrm>
          </p:grpSpPr>
          <p:sp>
            <p:nvSpPr>
              <p:cNvPr id="110" name="TextBox 109">
                <a:extLst>
                  <a:ext uri="{FF2B5EF4-FFF2-40B4-BE49-F238E27FC236}">
                    <a16:creationId xmlns:a16="http://schemas.microsoft.com/office/drawing/2014/main" id="{D7D518C6-C14A-1D94-549B-A67F324DA20A}"/>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11" name="TextBox 110">
                <a:extLst>
                  <a:ext uri="{FF2B5EF4-FFF2-40B4-BE49-F238E27FC236}">
                    <a16:creationId xmlns:a16="http://schemas.microsoft.com/office/drawing/2014/main" id="{6E32D334-62B5-2F77-3F39-6A64B64F9502}"/>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12" name="TextBox 111">
                <a:extLst>
                  <a:ext uri="{FF2B5EF4-FFF2-40B4-BE49-F238E27FC236}">
                    <a16:creationId xmlns:a16="http://schemas.microsoft.com/office/drawing/2014/main" id="{6205F017-15CC-87DE-EA9D-BD4ECE530A48}"/>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13" name="TextBox 112">
                <a:extLst>
                  <a:ext uri="{FF2B5EF4-FFF2-40B4-BE49-F238E27FC236}">
                    <a16:creationId xmlns:a16="http://schemas.microsoft.com/office/drawing/2014/main" id="{5AED1C30-8109-10FB-27D3-E4797CFEBCCC}"/>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69" name="Group 68">
              <a:extLst>
                <a:ext uri="{FF2B5EF4-FFF2-40B4-BE49-F238E27FC236}">
                  <a16:creationId xmlns:a16="http://schemas.microsoft.com/office/drawing/2014/main" id="{F155D11A-742A-CCA1-9167-9FD5FBB753AE}"/>
                </a:ext>
              </a:extLst>
            </p:cNvPr>
            <p:cNvGrpSpPr/>
            <p:nvPr/>
          </p:nvGrpSpPr>
          <p:grpSpPr>
            <a:xfrm>
              <a:off x="2469918" y="4897086"/>
              <a:ext cx="1086490" cy="342242"/>
              <a:chOff x="1224084" y="5475216"/>
              <a:chExt cx="1086490" cy="342242"/>
            </a:xfrm>
          </p:grpSpPr>
          <p:sp>
            <p:nvSpPr>
              <p:cNvPr id="70" name="TextBox 69">
                <a:extLst>
                  <a:ext uri="{FF2B5EF4-FFF2-40B4-BE49-F238E27FC236}">
                    <a16:creationId xmlns:a16="http://schemas.microsoft.com/office/drawing/2014/main" id="{89EC5D4E-501A-FE32-45CF-0F9E60BCFCCF}"/>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71" name="TextBox 70">
                <a:extLst>
                  <a:ext uri="{FF2B5EF4-FFF2-40B4-BE49-F238E27FC236}">
                    <a16:creationId xmlns:a16="http://schemas.microsoft.com/office/drawing/2014/main" id="{69212B95-A616-2813-1433-799869727D65}"/>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72" name="TextBox 71">
                <a:extLst>
                  <a:ext uri="{FF2B5EF4-FFF2-40B4-BE49-F238E27FC236}">
                    <a16:creationId xmlns:a16="http://schemas.microsoft.com/office/drawing/2014/main" id="{FF727D79-37F8-FA8F-CB0D-295387CB6951}"/>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73" name="TextBox 72">
                <a:extLst>
                  <a:ext uri="{FF2B5EF4-FFF2-40B4-BE49-F238E27FC236}">
                    <a16:creationId xmlns:a16="http://schemas.microsoft.com/office/drawing/2014/main" id="{E60EEF95-A373-C9A2-3F3E-8C58D6E9F9CA}"/>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114" name="Group 113">
            <a:extLst>
              <a:ext uri="{FF2B5EF4-FFF2-40B4-BE49-F238E27FC236}">
                <a16:creationId xmlns:a16="http://schemas.microsoft.com/office/drawing/2014/main" id="{21F043D4-22F2-7E02-8EB9-76A046E3E98D}"/>
              </a:ext>
            </a:extLst>
          </p:cNvPr>
          <p:cNvGrpSpPr/>
          <p:nvPr/>
        </p:nvGrpSpPr>
        <p:grpSpPr>
          <a:xfrm>
            <a:off x="5304116" y="3448052"/>
            <a:ext cx="1513748" cy="533405"/>
            <a:chOff x="2042660" y="4897086"/>
            <a:chExt cx="1513748" cy="533405"/>
          </a:xfrm>
        </p:grpSpPr>
        <p:grpSp>
          <p:nvGrpSpPr>
            <p:cNvPr id="115" name="Group 114">
              <a:extLst>
                <a:ext uri="{FF2B5EF4-FFF2-40B4-BE49-F238E27FC236}">
                  <a16:creationId xmlns:a16="http://schemas.microsoft.com/office/drawing/2014/main" id="{D0E06CFF-4809-1527-9664-58FF7A87A64F}"/>
                </a:ext>
              </a:extLst>
            </p:cNvPr>
            <p:cNvGrpSpPr/>
            <p:nvPr/>
          </p:nvGrpSpPr>
          <p:grpSpPr>
            <a:xfrm>
              <a:off x="2042660" y="5088249"/>
              <a:ext cx="1086490" cy="342242"/>
              <a:chOff x="1224084" y="5475216"/>
              <a:chExt cx="1086490" cy="342242"/>
            </a:xfrm>
          </p:grpSpPr>
          <p:sp>
            <p:nvSpPr>
              <p:cNvPr id="121" name="TextBox 120">
                <a:extLst>
                  <a:ext uri="{FF2B5EF4-FFF2-40B4-BE49-F238E27FC236}">
                    <a16:creationId xmlns:a16="http://schemas.microsoft.com/office/drawing/2014/main" id="{1D1E239B-1E7B-09B0-8D2F-4063FE982497}"/>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22" name="TextBox 121">
                <a:extLst>
                  <a:ext uri="{FF2B5EF4-FFF2-40B4-BE49-F238E27FC236}">
                    <a16:creationId xmlns:a16="http://schemas.microsoft.com/office/drawing/2014/main" id="{E95F06E9-B6F4-DD0D-3A0C-4C18AE0DC2CC}"/>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23" name="TextBox 122">
                <a:extLst>
                  <a:ext uri="{FF2B5EF4-FFF2-40B4-BE49-F238E27FC236}">
                    <a16:creationId xmlns:a16="http://schemas.microsoft.com/office/drawing/2014/main" id="{BA98C6FA-8047-972F-FCC2-DC0F4E04409A}"/>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24" name="TextBox 123">
                <a:extLst>
                  <a:ext uri="{FF2B5EF4-FFF2-40B4-BE49-F238E27FC236}">
                    <a16:creationId xmlns:a16="http://schemas.microsoft.com/office/drawing/2014/main" id="{984C44FA-0901-9AEE-74F0-F8DB66767598}"/>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116" name="Group 115">
              <a:extLst>
                <a:ext uri="{FF2B5EF4-FFF2-40B4-BE49-F238E27FC236}">
                  <a16:creationId xmlns:a16="http://schemas.microsoft.com/office/drawing/2014/main" id="{D2D7FD1B-9003-2E9B-B4DD-9C9069B42CAF}"/>
                </a:ext>
              </a:extLst>
            </p:cNvPr>
            <p:cNvGrpSpPr/>
            <p:nvPr/>
          </p:nvGrpSpPr>
          <p:grpSpPr>
            <a:xfrm>
              <a:off x="2469918" y="4897086"/>
              <a:ext cx="1086490" cy="342242"/>
              <a:chOff x="1224084" y="5475216"/>
              <a:chExt cx="1086490" cy="342242"/>
            </a:xfrm>
          </p:grpSpPr>
          <p:sp>
            <p:nvSpPr>
              <p:cNvPr id="117" name="TextBox 116">
                <a:extLst>
                  <a:ext uri="{FF2B5EF4-FFF2-40B4-BE49-F238E27FC236}">
                    <a16:creationId xmlns:a16="http://schemas.microsoft.com/office/drawing/2014/main" id="{6C1B1314-AF2C-A776-FCE9-C845DE7D2430}"/>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18" name="TextBox 117">
                <a:extLst>
                  <a:ext uri="{FF2B5EF4-FFF2-40B4-BE49-F238E27FC236}">
                    <a16:creationId xmlns:a16="http://schemas.microsoft.com/office/drawing/2014/main" id="{6C490EFA-578C-426E-A2E1-5717C630B90F}"/>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19" name="TextBox 118">
                <a:extLst>
                  <a:ext uri="{FF2B5EF4-FFF2-40B4-BE49-F238E27FC236}">
                    <a16:creationId xmlns:a16="http://schemas.microsoft.com/office/drawing/2014/main" id="{A811CFD4-EAE6-5417-40D4-40485E83C733}"/>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20" name="TextBox 119">
                <a:extLst>
                  <a:ext uri="{FF2B5EF4-FFF2-40B4-BE49-F238E27FC236}">
                    <a16:creationId xmlns:a16="http://schemas.microsoft.com/office/drawing/2014/main" id="{DBE02960-A8F2-09AD-52B6-5C7441AE6A0B}"/>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125" name="Group 124">
            <a:extLst>
              <a:ext uri="{FF2B5EF4-FFF2-40B4-BE49-F238E27FC236}">
                <a16:creationId xmlns:a16="http://schemas.microsoft.com/office/drawing/2014/main" id="{E8F16306-EE26-B025-1FE5-2E455D1B30D9}"/>
              </a:ext>
            </a:extLst>
          </p:cNvPr>
          <p:cNvGrpSpPr/>
          <p:nvPr/>
        </p:nvGrpSpPr>
        <p:grpSpPr>
          <a:xfrm>
            <a:off x="6060387" y="3069698"/>
            <a:ext cx="1513748" cy="533405"/>
            <a:chOff x="2042660" y="4897086"/>
            <a:chExt cx="1513748" cy="533405"/>
          </a:xfrm>
        </p:grpSpPr>
        <p:grpSp>
          <p:nvGrpSpPr>
            <p:cNvPr id="126" name="Group 125">
              <a:extLst>
                <a:ext uri="{FF2B5EF4-FFF2-40B4-BE49-F238E27FC236}">
                  <a16:creationId xmlns:a16="http://schemas.microsoft.com/office/drawing/2014/main" id="{2D9696A2-E42B-D79E-CAD3-5A8A96432F0B}"/>
                </a:ext>
              </a:extLst>
            </p:cNvPr>
            <p:cNvGrpSpPr/>
            <p:nvPr/>
          </p:nvGrpSpPr>
          <p:grpSpPr>
            <a:xfrm>
              <a:off x="2042660" y="5088249"/>
              <a:ext cx="1086490" cy="342242"/>
              <a:chOff x="1224084" y="5475216"/>
              <a:chExt cx="1086490" cy="342242"/>
            </a:xfrm>
          </p:grpSpPr>
          <p:sp>
            <p:nvSpPr>
              <p:cNvPr id="132" name="TextBox 131">
                <a:extLst>
                  <a:ext uri="{FF2B5EF4-FFF2-40B4-BE49-F238E27FC236}">
                    <a16:creationId xmlns:a16="http://schemas.microsoft.com/office/drawing/2014/main" id="{E858B375-AA46-6964-7B87-CB93AA39B290}"/>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33" name="TextBox 132">
                <a:extLst>
                  <a:ext uri="{FF2B5EF4-FFF2-40B4-BE49-F238E27FC236}">
                    <a16:creationId xmlns:a16="http://schemas.microsoft.com/office/drawing/2014/main" id="{0FBA6E8B-694F-F5AE-E825-99F569E33DE2}"/>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34" name="TextBox 133">
                <a:extLst>
                  <a:ext uri="{FF2B5EF4-FFF2-40B4-BE49-F238E27FC236}">
                    <a16:creationId xmlns:a16="http://schemas.microsoft.com/office/drawing/2014/main" id="{6D72BA4C-9DA4-C15B-DAFF-479EB2EB9E3E}"/>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35" name="TextBox 134">
                <a:extLst>
                  <a:ext uri="{FF2B5EF4-FFF2-40B4-BE49-F238E27FC236}">
                    <a16:creationId xmlns:a16="http://schemas.microsoft.com/office/drawing/2014/main" id="{D84AE1BA-D2B6-86F8-54B6-3664F52EF81E}"/>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127" name="Group 126">
              <a:extLst>
                <a:ext uri="{FF2B5EF4-FFF2-40B4-BE49-F238E27FC236}">
                  <a16:creationId xmlns:a16="http://schemas.microsoft.com/office/drawing/2014/main" id="{9241709D-5919-1866-1BDC-4D7CD91C2AB3}"/>
                </a:ext>
              </a:extLst>
            </p:cNvPr>
            <p:cNvGrpSpPr/>
            <p:nvPr/>
          </p:nvGrpSpPr>
          <p:grpSpPr>
            <a:xfrm>
              <a:off x="2469918" y="4897086"/>
              <a:ext cx="1086490" cy="342242"/>
              <a:chOff x="1224084" y="5475216"/>
              <a:chExt cx="1086490" cy="342242"/>
            </a:xfrm>
          </p:grpSpPr>
          <p:sp>
            <p:nvSpPr>
              <p:cNvPr id="128" name="TextBox 127">
                <a:extLst>
                  <a:ext uri="{FF2B5EF4-FFF2-40B4-BE49-F238E27FC236}">
                    <a16:creationId xmlns:a16="http://schemas.microsoft.com/office/drawing/2014/main" id="{86F78BF1-6C85-B0A2-0765-9D72DEE9B825}"/>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29" name="TextBox 128">
                <a:extLst>
                  <a:ext uri="{FF2B5EF4-FFF2-40B4-BE49-F238E27FC236}">
                    <a16:creationId xmlns:a16="http://schemas.microsoft.com/office/drawing/2014/main" id="{D5A52FDA-2695-E56F-D763-D1A6A14D4499}"/>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30" name="TextBox 129">
                <a:extLst>
                  <a:ext uri="{FF2B5EF4-FFF2-40B4-BE49-F238E27FC236}">
                    <a16:creationId xmlns:a16="http://schemas.microsoft.com/office/drawing/2014/main" id="{E6409621-EE38-AD16-F2F1-D704BD676596}"/>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31" name="TextBox 130">
                <a:extLst>
                  <a:ext uri="{FF2B5EF4-FFF2-40B4-BE49-F238E27FC236}">
                    <a16:creationId xmlns:a16="http://schemas.microsoft.com/office/drawing/2014/main" id="{2A73D7CD-6E3C-6BDD-26C2-E1169E29FDA2}"/>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grpSp>
        <p:nvGrpSpPr>
          <p:cNvPr id="136" name="Group 135">
            <a:extLst>
              <a:ext uri="{FF2B5EF4-FFF2-40B4-BE49-F238E27FC236}">
                <a16:creationId xmlns:a16="http://schemas.microsoft.com/office/drawing/2014/main" id="{94E90BC0-3FA0-3111-74AA-0695E98672A6}"/>
              </a:ext>
            </a:extLst>
          </p:cNvPr>
          <p:cNvGrpSpPr/>
          <p:nvPr/>
        </p:nvGrpSpPr>
        <p:grpSpPr>
          <a:xfrm>
            <a:off x="6901547" y="2891268"/>
            <a:ext cx="1086490" cy="342242"/>
            <a:chOff x="1224084" y="5475216"/>
            <a:chExt cx="1086490" cy="342242"/>
          </a:xfrm>
        </p:grpSpPr>
        <p:sp>
          <p:nvSpPr>
            <p:cNvPr id="137" name="TextBox 136">
              <a:extLst>
                <a:ext uri="{FF2B5EF4-FFF2-40B4-BE49-F238E27FC236}">
                  <a16:creationId xmlns:a16="http://schemas.microsoft.com/office/drawing/2014/main" id="{DB22A2D8-7FE2-0127-5482-8E2D177D676A}"/>
                </a:ext>
              </a:extLst>
            </p:cNvPr>
            <p:cNvSpPr txBox="1"/>
            <p:nvPr/>
          </p:nvSpPr>
          <p:spPr>
            <a:xfrm>
              <a:off x="1224084" y="5571237"/>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38" name="TextBox 137">
              <a:extLst>
                <a:ext uri="{FF2B5EF4-FFF2-40B4-BE49-F238E27FC236}">
                  <a16:creationId xmlns:a16="http://schemas.microsoft.com/office/drawing/2014/main" id="{255BC0A3-0824-8DB5-CA22-B66345DD6A05}"/>
                </a:ext>
              </a:extLst>
            </p:cNvPr>
            <p:cNvSpPr txBox="1"/>
            <p:nvPr/>
          </p:nvSpPr>
          <p:spPr>
            <a:xfrm>
              <a:off x="1878798" y="5571237"/>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sp>
          <p:nvSpPr>
            <p:cNvPr id="139" name="TextBox 138">
              <a:extLst>
                <a:ext uri="{FF2B5EF4-FFF2-40B4-BE49-F238E27FC236}">
                  <a16:creationId xmlns:a16="http://schemas.microsoft.com/office/drawing/2014/main" id="{1E59EE8C-C48B-4845-EA9D-8521AAA9D5E5}"/>
                </a:ext>
              </a:extLst>
            </p:cNvPr>
            <p:cNvSpPr txBox="1"/>
            <p:nvPr/>
          </p:nvSpPr>
          <p:spPr>
            <a:xfrm>
              <a:off x="1413486" y="5475216"/>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40" name="TextBox 139">
              <a:extLst>
                <a:ext uri="{FF2B5EF4-FFF2-40B4-BE49-F238E27FC236}">
                  <a16:creationId xmlns:a16="http://schemas.microsoft.com/office/drawing/2014/main" id="{0027B6C2-34C5-3B29-3C99-5209F4FF01AE}"/>
                </a:ext>
              </a:extLst>
            </p:cNvPr>
            <p:cNvSpPr txBox="1"/>
            <p:nvPr/>
          </p:nvSpPr>
          <p:spPr>
            <a:xfrm>
              <a:off x="2068200" y="5475216"/>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grpSp>
        <p:nvGrpSpPr>
          <p:cNvPr id="146" name="Group 145">
            <a:extLst>
              <a:ext uri="{FF2B5EF4-FFF2-40B4-BE49-F238E27FC236}">
                <a16:creationId xmlns:a16="http://schemas.microsoft.com/office/drawing/2014/main" id="{79C9375F-B7C5-EBD4-779D-0D836DF4BD5A}"/>
              </a:ext>
            </a:extLst>
          </p:cNvPr>
          <p:cNvGrpSpPr/>
          <p:nvPr/>
        </p:nvGrpSpPr>
        <p:grpSpPr>
          <a:xfrm>
            <a:off x="7339519" y="2787477"/>
            <a:ext cx="897088" cy="246221"/>
            <a:chOff x="9144000" y="2249009"/>
            <a:chExt cx="897088" cy="246221"/>
          </a:xfrm>
        </p:grpSpPr>
        <p:sp>
          <p:nvSpPr>
            <p:cNvPr id="142" name="TextBox 141">
              <a:extLst>
                <a:ext uri="{FF2B5EF4-FFF2-40B4-BE49-F238E27FC236}">
                  <a16:creationId xmlns:a16="http://schemas.microsoft.com/office/drawing/2014/main" id="{0A300F5B-8D8F-A7BE-0815-B9534A725B55}"/>
                </a:ext>
              </a:extLst>
            </p:cNvPr>
            <p:cNvSpPr txBox="1"/>
            <p:nvPr/>
          </p:nvSpPr>
          <p:spPr>
            <a:xfrm>
              <a:off x="9144000" y="2249009"/>
              <a:ext cx="240772"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x</a:t>
              </a:r>
            </a:p>
          </p:txBody>
        </p:sp>
        <p:sp>
          <p:nvSpPr>
            <p:cNvPr id="143" name="TextBox 142">
              <a:extLst>
                <a:ext uri="{FF2B5EF4-FFF2-40B4-BE49-F238E27FC236}">
                  <a16:creationId xmlns:a16="http://schemas.microsoft.com/office/drawing/2014/main" id="{17DDEC63-F7E7-06AA-9963-A633ED4E8A1D}"/>
                </a:ext>
              </a:extLst>
            </p:cNvPr>
            <p:cNvSpPr txBox="1"/>
            <p:nvPr/>
          </p:nvSpPr>
          <p:spPr>
            <a:xfrm>
              <a:off x="9798714" y="2249009"/>
              <a:ext cx="242374"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y</a:t>
              </a:r>
            </a:p>
          </p:txBody>
        </p:sp>
      </p:grpSp>
      <p:sp>
        <p:nvSpPr>
          <p:cNvPr id="6" name="TextBox 5">
            <a:extLst>
              <a:ext uri="{FF2B5EF4-FFF2-40B4-BE49-F238E27FC236}">
                <a16:creationId xmlns:a16="http://schemas.microsoft.com/office/drawing/2014/main" id="{F0886B9A-2FF3-C843-7ED5-280A1BDCF3D5}"/>
              </a:ext>
            </a:extLst>
          </p:cNvPr>
          <p:cNvSpPr txBox="1"/>
          <p:nvPr/>
        </p:nvSpPr>
        <p:spPr>
          <a:xfrm>
            <a:off x="7247790" y="1910400"/>
            <a:ext cx="1079142" cy="215444"/>
          </a:xfrm>
          <a:prstGeom prst="rect">
            <a:avLst/>
          </a:prstGeom>
          <a:noFill/>
        </p:spPr>
        <p:txBody>
          <a:bodyPr wrap="none" rtlCol="0">
            <a:spAutoFit/>
          </a:bodyPr>
          <a:lstStyle/>
          <a:p>
            <a:r>
              <a:rPr lang="en-US" sz="800" dirty="0"/>
              <a:t>Dependent variable y</a:t>
            </a:r>
          </a:p>
        </p:txBody>
      </p:sp>
      <p:sp>
        <p:nvSpPr>
          <p:cNvPr id="17" name="TextBox 16">
            <a:extLst>
              <a:ext uri="{FF2B5EF4-FFF2-40B4-BE49-F238E27FC236}">
                <a16:creationId xmlns:a16="http://schemas.microsoft.com/office/drawing/2014/main" id="{1BCAF05E-C9BF-D816-338A-C04D4494316B}"/>
              </a:ext>
            </a:extLst>
          </p:cNvPr>
          <p:cNvSpPr txBox="1"/>
          <p:nvPr/>
        </p:nvSpPr>
        <p:spPr>
          <a:xfrm>
            <a:off x="5075106" y="1895206"/>
            <a:ext cx="1189749" cy="215444"/>
          </a:xfrm>
          <a:prstGeom prst="rect">
            <a:avLst/>
          </a:prstGeom>
          <a:noFill/>
        </p:spPr>
        <p:txBody>
          <a:bodyPr wrap="none" rtlCol="0">
            <a:spAutoFit/>
          </a:bodyPr>
          <a:lstStyle/>
          <a:p>
            <a:r>
              <a:rPr lang="en-US" sz="800" dirty="0"/>
              <a:t>Independent variables x</a:t>
            </a:r>
          </a:p>
        </p:txBody>
      </p:sp>
      <p:sp>
        <p:nvSpPr>
          <p:cNvPr id="45" name="5-Point Star 44">
            <a:extLst>
              <a:ext uri="{FF2B5EF4-FFF2-40B4-BE49-F238E27FC236}">
                <a16:creationId xmlns:a16="http://schemas.microsoft.com/office/drawing/2014/main" id="{35D89AA3-68C3-A515-4C3A-351FDA7E20EF}"/>
              </a:ext>
            </a:extLst>
          </p:cNvPr>
          <p:cNvSpPr/>
          <p:nvPr/>
        </p:nvSpPr>
        <p:spPr>
          <a:xfrm>
            <a:off x="1823779" y="5714489"/>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a:extLst>
              <a:ext uri="{FF2B5EF4-FFF2-40B4-BE49-F238E27FC236}">
                <a16:creationId xmlns:a16="http://schemas.microsoft.com/office/drawing/2014/main" id="{EFE8B4C0-00C7-D861-3F59-04627B7C7489}"/>
              </a:ext>
            </a:extLst>
          </p:cNvPr>
          <p:cNvSpPr/>
          <p:nvPr/>
        </p:nvSpPr>
        <p:spPr>
          <a:xfrm>
            <a:off x="7945649" y="2950557"/>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5-Point Star 140">
            <a:extLst>
              <a:ext uri="{FF2B5EF4-FFF2-40B4-BE49-F238E27FC236}">
                <a16:creationId xmlns:a16="http://schemas.microsoft.com/office/drawing/2014/main" id="{63664734-1B04-A258-76D7-CFE0A1F478DA}"/>
              </a:ext>
            </a:extLst>
          </p:cNvPr>
          <p:cNvSpPr/>
          <p:nvPr/>
        </p:nvSpPr>
        <p:spPr>
          <a:xfrm>
            <a:off x="7129391" y="3319081"/>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5-Point Star 144">
            <a:extLst>
              <a:ext uri="{FF2B5EF4-FFF2-40B4-BE49-F238E27FC236}">
                <a16:creationId xmlns:a16="http://schemas.microsoft.com/office/drawing/2014/main" id="{7579CCFA-A340-591B-B5F3-8FED749E1385}"/>
              </a:ext>
            </a:extLst>
          </p:cNvPr>
          <p:cNvSpPr/>
          <p:nvPr/>
        </p:nvSpPr>
        <p:spPr>
          <a:xfrm>
            <a:off x="7333453" y="3226950"/>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5-Point Star 146">
            <a:extLst>
              <a:ext uri="{FF2B5EF4-FFF2-40B4-BE49-F238E27FC236}">
                <a16:creationId xmlns:a16="http://schemas.microsoft.com/office/drawing/2014/main" id="{9C730E68-E785-BDAC-D007-36C67C3EEA7C}"/>
              </a:ext>
            </a:extLst>
          </p:cNvPr>
          <p:cNvSpPr/>
          <p:nvPr/>
        </p:nvSpPr>
        <p:spPr>
          <a:xfrm>
            <a:off x="7537515" y="3134819"/>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5-Point Star 147">
            <a:extLst>
              <a:ext uri="{FF2B5EF4-FFF2-40B4-BE49-F238E27FC236}">
                <a16:creationId xmlns:a16="http://schemas.microsoft.com/office/drawing/2014/main" id="{D613F853-5B62-A705-9346-F424D717F197}"/>
              </a:ext>
            </a:extLst>
          </p:cNvPr>
          <p:cNvSpPr/>
          <p:nvPr/>
        </p:nvSpPr>
        <p:spPr>
          <a:xfrm>
            <a:off x="7741577" y="3042688"/>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5-Point Star 148">
            <a:extLst>
              <a:ext uri="{FF2B5EF4-FFF2-40B4-BE49-F238E27FC236}">
                <a16:creationId xmlns:a16="http://schemas.microsoft.com/office/drawing/2014/main" id="{A5D3347D-FE87-9D0C-E7ED-7F78A3F65D7D}"/>
              </a:ext>
            </a:extLst>
          </p:cNvPr>
          <p:cNvSpPr/>
          <p:nvPr/>
        </p:nvSpPr>
        <p:spPr>
          <a:xfrm>
            <a:off x="6909564" y="3411212"/>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5-Point Star 149">
            <a:extLst>
              <a:ext uri="{FF2B5EF4-FFF2-40B4-BE49-F238E27FC236}">
                <a16:creationId xmlns:a16="http://schemas.microsoft.com/office/drawing/2014/main" id="{175977C9-7EE1-6D27-F6D8-4AA8A07D15CE}"/>
              </a:ext>
            </a:extLst>
          </p:cNvPr>
          <p:cNvSpPr/>
          <p:nvPr/>
        </p:nvSpPr>
        <p:spPr>
          <a:xfrm>
            <a:off x="6109081" y="3779736"/>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a:extLst>
              <a:ext uri="{FF2B5EF4-FFF2-40B4-BE49-F238E27FC236}">
                <a16:creationId xmlns:a16="http://schemas.microsoft.com/office/drawing/2014/main" id="{5DB2C389-0C9C-3951-7E28-51352BA8F382}"/>
              </a:ext>
            </a:extLst>
          </p:cNvPr>
          <p:cNvSpPr/>
          <p:nvPr/>
        </p:nvSpPr>
        <p:spPr>
          <a:xfrm>
            <a:off x="6339418" y="3687605"/>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5-Point Star 151">
            <a:extLst>
              <a:ext uri="{FF2B5EF4-FFF2-40B4-BE49-F238E27FC236}">
                <a16:creationId xmlns:a16="http://schemas.microsoft.com/office/drawing/2014/main" id="{63A12E13-CCEE-BEA2-956B-AD97B2A1A101}"/>
              </a:ext>
            </a:extLst>
          </p:cNvPr>
          <p:cNvSpPr/>
          <p:nvPr/>
        </p:nvSpPr>
        <p:spPr>
          <a:xfrm>
            <a:off x="6548735" y="3595474"/>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5-Point Star 152">
            <a:extLst>
              <a:ext uri="{FF2B5EF4-FFF2-40B4-BE49-F238E27FC236}">
                <a16:creationId xmlns:a16="http://schemas.microsoft.com/office/drawing/2014/main" id="{C4A3A618-2F04-CE87-0905-E019159E80E6}"/>
              </a:ext>
            </a:extLst>
          </p:cNvPr>
          <p:cNvSpPr/>
          <p:nvPr/>
        </p:nvSpPr>
        <p:spPr>
          <a:xfrm>
            <a:off x="6721267" y="3503343"/>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a:extLst>
              <a:ext uri="{FF2B5EF4-FFF2-40B4-BE49-F238E27FC236}">
                <a16:creationId xmlns:a16="http://schemas.microsoft.com/office/drawing/2014/main" id="{D9DA34E7-9672-CA2F-4A03-F4338ED1AF43}"/>
              </a:ext>
            </a:extLst>
          </p:cNvPr>
          <p:cNvSpPr/>
          <p:nvPr/>
        </p:nvSpPr>
        <p:spPr>
          <a:xfrm>
            <a:off x="5905019" y="3871867"/>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5-Point Star 154">
            <a:extLst>
              <a:ext uri="{FF2B5EF4-FFF2-40B4-BE49-F238E27FC236}">
                <a16:creationId xmlns:a16="http://schemas.microsoft.com/office/drawing/2014/main" id="{E2C2B7F8-C6F0-A487-406A-12E569278204}"/>
              </a:ext>
            </a:extLst>
          </p:cNvPr>
          <p:cNvSpPr/>
          <p:nvPr/>
        </p:nvSpPr>
        <p:spPr>
          <a:xfrm>
            <a:off x="5088771" y="4240391"/>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5-Point Star 155">
            <a:extLst>
              <a:ext uri="{FF2B5EF4-FFF2-40B4-BE49-F238E27FC236}">
                <a16:creationId xmlns:a16="http://schemas.microsoft.com/office/drawing/2014/main" id="{17ABE7F6-85CB-B2ED-29EB-DC244A02548D}"/>
              </a:ext>
            </a:extLst>
          </p:cNvPr>
          <p:cNvSpPr/>
          <p:nvPr/>
        </p:nvSpPr>
        <p:spPr>
          <a:xfrm>
            <a:off x="5292833" y="4148260"/>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5-Point Star 156">
            <a:extLst>
              <a:ext uri="{FF2B5EF4-FFF2-40B4-BE49-F238E27FC236}">
                <a16:creationId xmlns:a16="http://schemas.microsoft.com/office/drawing/2014/main" id="{1DE8A326-97A6-6421-65C2-A885C6B81146}"/>
              </a:ext>
            </a:extLst>
          </p:cNvPr>
          <p:cNvSpPr/>
          <p:nvPr/>
        </p:nvSpPr>
        <p:spPr>
          <a:xfrm>
            <a:off x="5496895" y="4056129"/>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a:extLst>
              <a:ext uri="{FF2B5EF4-FFF2-40B4-BE49-F238E27FC236}">
                <a16:creationId xmlns:a16="http://schemas.microsoft.com/office/drawing/2014/main" id="{4759F307-1B05-0288-0625-20A1B929FA0C}"/>
              </a:ext>
            </a:extLst>
          </p:cNvPr>
          <p:cNvSpPr/>
          <p:nvPr/>
        </p:nvSpPr>
        <p:spPr>
          <a:xfrm>
            <a:off x="5716722" y="3963998"/>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5-Point Star 158">
            <a:extLst>
              <a:ext uri="{FF2B5EF4-FFF2-40B4-BE49-F238E27FC236}">
                <a16:creationId xmlns:a16="http://schemas.microsoft.com/office/drawing/2014/main" id="{0A32CA72-7184-C660-17F8-2C134DA54B55}"/>
              </a:ext>
            </a:extLst>
          </p:cNvPr>
          <p:cNvSpPr/>
          <p:nvPr/>
        </p:nvSpPr>
        <p:spPr>
          <a:xfrm>
            <a:off x="4884709" y="4332522"/>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5-Point Star 159">
            <a:extLst>
              <a:ext uri="{FF2B5EF4-FFF2-40B4-BE49-F238E27FC236}">
                <a16:creationId xmlns:a16="http://schemas.microsoft.com/office/drawing/2014/main" id="{26DB10ED-892F-E5D7-9DEA-84DDC73E9AB8}"/>
              </a:ext>
            </a:extLst>
          </p:cNvPr>
          <p:cNvSpPr/>
          <p:nvPr/>
        </p:nvSpPr>
        <p:spPr>
          <a:xfrm>
            <a:off x="4094736" y="4701046"/>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5-Point Star 160">
            <a:extLst>
              <a:ext uri="{FF2B5EF4-FFF2-40B4-BE49-F238E27FC236}">
                <a16:creationId xmlns:a16="http://schemas.microsoft.com/office/drawing/2014/main" id="{ED2476AC-6D5E-E749-B232-57F630D471E9}"/>
              </a:ext>
            </a:extLst>
          </p:cNvPr>
          <p:cNvSpPr/>
          <p:nvPr/>
        </p:nvSpPr>
        <p:spPr>
          <a:xfrm>
            <a:off x="4272523" y="4608915"/>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5-Point Star 161">
            <a:extLst>
              <a:ext uri="{FF2B5EF4-FFF2-40B4-BE49-F238E27FC236}">
                <a16:creationId xmlns:a16="http://schemas.microsoft.com/office/drawing/2014/main" id="{75BE0A9D-B1C8-F83D-7DAF-9E4F6770D3AA}"/>
              </a:ext>
            </a:extLst>
          </p:cNvPr>
          <p:cNvSpPr/>
          <p:nvPr/>
        </p:nvSpPr>
        <p:spPr>
          <a:xfrm>
            <a:off x="4476585" y="4516784"/>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5-Point Star 162">
            <a:extLst>
              <a:ext uri="{FF2B5EF4-FFF2-40B4-BE49-F238E27FC236}">
                <a16:creationId xmlns:a16="http://schemas.microsoft.com/office/drawing/2014/main" id="{EAD5AD52-7625-81D2-3A81-58FE1E9DC0A6}"/>
              </a:ext>
            </a:extLst>
          </p:cNvPr>
          <p:cNvSpPr/>
          <p:nvPr/>
        </p:nvSpPr>
        <p:spPr>
          <a:xfrm>
            <a:off x="4680647" y="4424653"/>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5-Point Star 163">
            <a:extLst>
              <a:ext uri="{FF2B5EF4-FFF2-40B4-BE49-F238E27FC236}">
                <a16:creationId xmlns:a16="http://schemas.microsoft.com/office/drawing/2014/main" id="{6CE6722F-AECD-0EFB-886B-1BF16FF562AC}"/>
              </a:ext>
            </a:extLst>
          </p:cNvPr>
          <p:cNvSpPr/>
          <p:nvPr/>
        </p:nvSpPr>
        <p:spPr>
          <a:xfrm>
            <a:off x="3864399" y="4793177"/>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5-Point Star 164">
            <a:extLst>
              <a:ext uri="{FF2B5EF4-FFF2-40B4-BE49-F238E27FC236}">
                <a16:creationId xmlns:a16="http://schemas.microsoft.com/office/drawing/2014/main" id="{318ED41B-1B3A-3D8A-1A74-B1AB2D583697}"/>
              </a:ext>
            </a:extLst>
          </p:cNvPr>
          <p:cNvSpPr/>
          <p:nvPr/>
        </p:nvSpPr>
        <p:spPr>
          <a:xfrm>
            <a:off x="3079681" y="5161701"/>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5-Point Star 165">
            <a:extLst>
              <a:ext uri="{FF2B5EF4-FFF2-40B4-BE49-F238E27FC236}">
                <a16:creationId xmlns:a16="http://schemas.microsoft.com/office/drawing/2014/main" id="{0600ABC5-C041-71A9-E0D0-302675662267}"/>
              </a:ext>
            </a:extLst>
          </p:cNvPr>
          <p:cNvSpPr/>
          <p:nvPr/>
        </p:nvSpPr>
        <p:spPr>
          <a:xfrm>
            <a:off x="3283743" y="5069570"/>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5-Point Star 166">
            <a:extLst>
              <a:ext uri="{FF2B5EF4-FFF2-40B4-BE49-F238E27FC236}">
                <a16:creationId xmlns:a16="http://schemas.microsoft.com/office/drawing/2014/main" id="{0A1B1181-9264-0076-C4B3-E4D3EB3AF65C}"/>
              </a:ext>
            </a:extLst>
          </p:cNvPr>
          <p:cNvSpPr/>
          <p:nvPr/>
        </p:nvSpPr>
        <p:spPr>
          <a:xfrm>
            <a:off x="3482550" y="4977439"/>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5-Point Star 218">
            <a:extLst>
              <a:ext uri="{FF2B5EF4-FFF2-40B4-BE49-F238E27FC236}">
                <a16:creationId xmlns:a16="http://schemas.microsoft.com/office/drawing/2014/main" id="{40C12AE5-3FE3-9BB4-62D5-489D1A01643E}"/>
              </a:ext>
            </a:extLst>
          </p:cNvPr>
          <p:cNvSpPr/>
          <p:nvPr/>
        </p:nvSpPr>
        <p:spPr>
          <a:xfrm>
            <a:off x="3686612" y="4885308"/>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5-Point Star 219">
            <a:extLst>
              <a:ext uri="{FF2B5EF4-FFF2-40B4-BE49-F238E27FC236}">
                <a16:creationId xmlns:a16="http://schemas.microsoft.com/office/drawing/2014/main" id="{52A3205B-6975-4302-4C8C-CB2482913633}"/>
              </a:ext>
            </a:extLst>
          </p:cNvPr>
          <p:cNvSpPr/>
          <p:nvPr/>
        </p:nvSpPr>
        <p:spPr>
          <a:xfrm>
            <a:off x="2844089" y="5253832"/>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5-Point Star 220">
            <a:extLst>
              <a:ext uri="{FF2B5EF4-FFF2-40B4-BE49-F238E27FC236}">
                <a16:creationId xmlns:a16="http://schemas.microsoft.com/office/drawing/2014/main" id="{F678B0E0-325D-C913-D43B-17B158D1FE13}"/>
              </a:ext>
            </a:extLst>
          </p:cNvPr>
          <p:cNvSpPr/>
          <p:nvPr/>
        </p:nvSpPr>
        <p:spPr>
          <a:xfrm>
            <a:off x="2027841" y="5622356"/>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5-Point Star 227">
            <a:extLst>
              <a:ext uri="{FF2B5EF4-FFF2-40B4-BE49-F238E27FC236}">
                <a16:creationId xmlns:a16="http://schemas.microsoft.com/office/drawing/2014/main" id="{29602B28-486D-5643-3F00-9CD93D670C8F}"/>
              </a:ext>
            </a:extLst>
          </p:cNvPr>
          <p:cNvSpPr/>
          <p:nvPr/>
        </p:nvSpPr>
        <p:spPr>
          <a:xfrm>
            <a:off x="2231903" y="5530225"/>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5-Point Star 228">
            <a:extLst>
              <a:ext uri="{FF2B5EF4-FFF2-40B4-BE49-F238E27FC236}">
                <a16:creationId xmlns:a16="http://schemas.microsoft.com/office/drawing/2014/main" id="{89A5006D-79A2-78C1-ED16-BBE7BEC9C772}"/>
              </a:ext>
            </a:extLst>
          </p:cNvPr>
          <p:cNvSpPr/>
          <p:nvPr/>
        </p:nvSpPr>
        <p:spPr>
          <a:xfrm>
            <a:off x="2435965" y="5438094"/>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5-Point Star 229">
            <a:extLst>
              <a:ext uri="{FF2B5EF4-FFF2-40B4-BE49-F238E27FC236}">
                <a16:creationId xmlns:a16="http://schemas.microsoft.com/office/drawing/2014/main" id="{231BFA5B-EFD2-6CB9-47DF-3223E2D96642}"/>
              </a:ext>
            </a:extLst>
          </p:cNvPr>
          <p:cNvSpPr/>
          <p:nvPr/>
        </p:nvSpPr>
        <p:spPr>
          <a:xfrm>
            <a:off x="2640027" y="5345963"/>
            <a:ext cx="98219" cy="780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465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Design: Inclusions/Exclusions</a:t>
            </a:r>
          </a:p>
        </p:txBody>
      </p:sp>
      <p:sp>
        <p:nvSpPr>
          <p:cNvPr id="4" name="Slide Number Placeholder 3"/>
          <p:cNvSpPr>
            <a:spLocks noGrp="1"/>
          </p:cNvSpPr>
          <p:nvPr>
            <p:ph type="sldNum" sz="quarter" idx="12"/>
          </p:nvPr>
        </p:nvSpPr>
        <p:spPr/>
        <p:txBody>
          <a:bodyPr/>
          <a:lstStyle/>
          <a:p>
            <a:fld id="{88CD9788-50B9-FE4F-BD86-303CACCBE7E1}" type="slidenum">
              <a:rPr lang="en-US" smtClean="0"/>
              <a:t>23</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r>
              <a:rPr lang="en-US" sz="2000" dirty="0"/>
              <a:t>Only include records of the type that will be scored during model use.</a:t>
            </a:r>
          </a:p>
          <a:p>
            <a:r>
              <a:rPr lang="en-US" sz="2000" dirty="0"/>
              <a:t>We exclude people who are special, who likely behave differently from the population for whom the score will be used. Examples:</a:t>
            </a:r>
          </a:p>
          <a:p>
            <a:pPr lvl="1"/>
            <a:r>
              <a:rPr lang="en-US" sz="1600" dirty="0"/>
              <a:t>Company employees</a:t>
            </a:r>
          </a:p>
          <a:p>
            <a:pPr lvl="1"/>
            <a:r>
              <a:rPr lang="en-US" sz="1600" dirty="0"/>
              <a:t>High net worth people</a:t>
            </a:r>
          </a:p>
          <a:p>
            <a:pPr lvl="1"/>
            <a:r>
              <a:rPr lang="en-US" sz="1600" dirty="0"/>
              <a:t>Politicians</a:t>
            </a:r>
          </a:p>
          <a:p>
            <a:pPr lvl="1"/>
            <a:r>
              <a:rPr lang="en-US" sz="1600" dirty="0"/>
              <a:t>Rock stars</a:t>
            </a:r>
          </a:p>
          <a:p>
            <a:r>
              <a:rPr lang="en-US" sz="2000" dirty="0"/>
              <a:t>Also exclude records that are not in the condition for which we care about the score. Examples:</a:t>
            </a:r>
          </a:p>
          <a:p>
            <a:pPr lvl="1"/>
            <a:r>
              <a:rPr lang="en-US" sz="1600" dirty="0"/>
              <a:t>For collections scores, only use records that are in collections (arrears)</a:t>
            </a:r>
          </a:p>
          <a:p>
            <a:pPr lvl="1"/>
            <a:r>
              <a:rPr lang="en-US" sz="1600" dirty="0"/>
              <a:t>For behavior scores, only use records that are current (not in arrears)</a:t>
            </a:r>
          </a:p>
          <a:p>
            <a:pPr lvl="1"/>
            <a:r>
              <a:rPr lang="en-US" sz="1600" dirty="0"/>
              <a:t>For an attrition/churn model, only include accounts that are active at the observation period. Don’t include people who are “dead” (inactive) in a model that will predict who will be “dead” (inactive) in the future.</a:t>
            </a:r>
          </a:p>
          <a:p>
            <a:pPr marL="457200" lvl="1" indent="0">
              <a:buNone/>
            </a:pPr>
            <a:endParaRPr lang="en-US" sz="1600" dirty="0"/>
          </a:p>
          <a:p>
            <a:pPr lvl="2"/>
            <a:endParaRPr lang="en-US" sz="1200" dirty="0"/>
          </a:p>
          <a:p>
            <a:endParaRPr lang="en-US" dirty="0"/>
          </a:p>
          <a:p>
            <a:endParaRPr lang="en-US" dirty="0"/>
          </a:p>
          <a:p>
            <a:endParaRPr lang="en-US" dirty="0"/>
          </a:p>
        </p:txBody>
      </p:sp>
    </p:spTree>
    <p:extLst>
      <p:ext uri="{BB962C8B-B14F-4D97-AF65-F5344CB8AC3E}">
        <p14:creationId xmlns:p14="http://schemas.microsoft.com/office/powerpoint/2010/main" val="104011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379" y="136524"/>
            <a:ext cx="8341930" cy="810531"/>
          </a:xfrm>
        </p:spPr>
        <p:txBody>
          <a:bodyPr>
            <a:normAutofit/>
          </a:bodyPr>
          <a:lstStyle/>
          <a:p>
            <a:r>
              <a:rPr lang="en-US" dirty="0">
                <a:latin typeface="+mn-lt"/>
              </a:rPr>
              <a:t>Example of Building a Credit Score Model</a:t>
            </a:r>
          </a:p>
        </p:txBody>
      </p:sp>
      <p:sp>
        <p:nvSpPr>
          <p:cNvPr id="4" name="Slide Number Placeholder 3"/>
          <p:cNvSpPr>
            <a:spLocks noGrp="1"/>
          </p:cNvSpPr>
          <p:nvPr>
            <p:ph type="sldNum" sz="quarter" idx="12"/>
          </p:nvPr>
        </p:nvSpPr>
        <p:spPr/>
        <p:txBody>
          <a:bodyPr/>
          <a:lstStyle/>
          <a:p>
            <a:fld id="{88CD9788-50B9-FE4F-BD86-303CACCBE7E1}" type="slidenum">
              <a:rPr lang="en-US" smtClean="0"/>
              <a:t>24</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pPr marL="457200" indent="-457200">
              <a:buFont typeface="+mj-lt"/>
              <a:buAutoNum type="arabicPeriod"/>
            </a:pPr>
            <a:r>
              <a:rPr lang="en-US" sz="2000" dirty="0"/>
              <a:t>Some design issues</a:t>
            </a:r>
          </a:p>
          <a:p>
            <a:pPr marL="457200" indent="-457200">
              <a:buFont typeface="+mj-lt"/>
              <a:buAutoNum type="arabicPeriod"/>
            </a:pPr>
            <a:r>
              <a:rPr lang="en-US" sz="2000" dirty="0"/>
              <a:t>Assembling data for models</a:t>
            </a:r>
          </a:p>
          <a:p>
            <a:pPr marL="457200" indent="-457200">
              <a:buFont typeface="+mj-lt"/>
              <a:buAutoNum type="arabicPeriod"/>
            </a:pPr>
            <a:r>
              <a:rPr lang="en-US" sz="2000" dirty="0"/>
              <a:t>Building expert variables</a:t>
            </a:r>
          </a:p>
          <a:p>
            <a:pPr marL="457200" indent="-457200">
              <a:buFont typeface="+mj-lt"/>
              <a:buAutoNum type="arabicPeriod"/>
            </a:pPr>
            <a:r>
              <a:rPr lang="en-US" sz="2000" dirty="0"/>
              <a:t>Feature selection</a:t>
            </a:r>
          </a:p>
          <a:p>
            <a:pPr marL="457200" indent="-457200">
              <a:buFont typeface="+mj-lt"/>
              <a:buAutoNum type="arabicPeriod"/>
            </a:pPr>
            <a:r>
              <a:rPr lang="en-US" sz="2000" dirty="0"/>
              <a:t>Divide data into training/testing</a:t>
            </a:r>
          </a:p>
          <a:p>
            <a:pPr marL="457200" indent="-457200">
              <a:buFont typeface="+mj-lt"/>
              <a:buAutoNum type="arabicPeriod"/>
            </a:pPr>
            <a:r>
              <a:rPr lang="en-US" sz="2000" dirty="0"/>
              <a:t>Building/evaluating models</a:t>
            </a:r>
          </a:p>
          <a:p>
            <a:pPr marL="457200" indent="-457200">
              <a:buFont typeface="+mj-lt"/>
              <a:buAutoNum type="arabicPeriod"/>
            </a:pPr>
            <a:r>
              <a:rPr lang="en-US" sz="2000" dirty="0"/>
              <a:t>Examining business results</a:t>
            </a:r>
          </a:p>
          <a:p>
            <a:endParaRPr lang="en-US" dirty="0"/>
          </a:p>
          <a:p>
            <a:endParaRPr lang="en-US" dirty="0"/>
          </a:p>
          <a:p>
            <a:endParaRPr lang="en-US" dirty="0"/>
          </a:p>
        </p:txBody>
      </p:sp>
      <p:pic>
        <p:nvPicPr>
          <p:cNvPr id="8" name="Picture 7" descr="A screenshot of a diagram&#10;&#10;Description automatically generated">
            <a:extLst>
              <a:ext uri="{FF2B5EF4-FFF2-40B4-BE49-F238E27FC236}">
                <a16:creationId xmlns:a16="http://schemas.microsoft.com/office/drawing/2014/main" id="{CFC3E0C8-8D25-A1F1-9ED2-62723A55C6D4}"/>
              </a:ext>
            </a:extLst>
          </p:cNvPr>
          <p:cNvPicPr>
            <a:picLocks noChangeAspect="1"/>
          </p:cNvPicPr>
          <p:nvPr/>
        </p:nvPicPr>
        <p:blipFill>
          <a:blip r:embed="rId2"/>
          <a:stretch>
            <a:fillRect/>
          </a:stretch>
        </p:blipFill>
        <p:spPr>
          <a:xfrm>
            <a:off x="4074661" y="1283919"/>
            <a:ext cx="4858324" cy="2835484"/>
          </a:xfrm>
          <a:prstGeom prst="rect">
            <a:avLst/>
          </a:prstGeom>
        </p:spPr>
      </p:pic>
      <p:sp>
        <p:nvSpPr>
          <p:cNvPr id="9" name="TextBox 8">
            <a:extLst>
              <a:ext uri="{FF2B5EF4-FFF2-40B4-BE49-F238E27FC236}">
                <a16:creationId xmlns:a16="http://schemas.microsoft.com/office/drawing/2014/main" id="{D7E59A06-F805-0680-3FC6-414CED454747}"/>
              </a:ext>
            </a:extLst>
          </p:cNvPr>
          <p:cNvSpPr txBox="1"/>
          <p:nvPr/>
        </p:nvSpPr>
        <p:spPr>
          <a:xfrm>
            <a:off x="4571999" y="947055"/>
            <a:ext cx="301686"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D7EEEB70-10E0-C0B9-1158-64BCF9FD32F6}"/>
              </a:ext>
            </a:extLst>
          </p:cNvPr>
          <p:cNvSpPr txBox="1"/>
          <p:nvPr/>
        </p:nvSpPr>
        <p:spPr>
          <a:xfrm>
            <a:off x="5890413" y="947055"/>
            <a:ext cx="301686"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DE73970-541B-C8BF-7D1F-AA1A53BD07E6}"/>
              </a:ext>
            </a:extLst>
          </p:cNvPr>
          <p:cNvSpPr txBox="1"/>
          <p:nvPr/>
        </p:nvSpPr>
        <p:spPr>
          <a:xfrm>
            <a:off x="7260856" y="947055"/>
            <a:ext cx="301686"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CB9A9D71-6A85-F866-9EC1-A211A52B377F}"/>
              </a:ext>
            </a:extLst>
          </p:cNvPr>
          <p:cNvSpPr txBox="1"/>
          <p:nvPr/>
        </p:nvSpPr>
        <p:spPr>
          <a:xfrm>
            <a:off x="8277584" y="947055"/>
            <a:ext cx="301686" cy="369332"/>
          </a:xfrm>
          <a:prstGeom prst="rect">
            <a:avLst/>
          </a:prstGeom>
          <a:noFill/>
        </p:spPr>
        <p:txBody>
          <a:bodyPr wrap="none" rtlCol="0">
            <a:spAutoFit/>
          </a:bodyPr>
          <a:lstStyle/>
          <a:p>
            <a:r>
              <a:rPr lang="en-US" dirty="0"/>
              <a:t>4</a:t>
            </a:r>
          </a:p>
        </p:txBody>
      </p:sp>
      <p:sp>
        <p:nvSpPr>
          <p:cNvPr id="13" name="TextBox 12">
            <a:extLst>
              <a:ext uri="{FF2B5EF4-FFF2-40B4-BE49-F238E27FC236}">
                <a16:creationId xmlns:a16="http://schemas.microsoft.com/office/drawing/2014/main" id="{633BE1F4-1D89-0296-25F0-069D132420FB}"/>
              </a:ext>
            </a:extLst>
          </p:cNvPr>
          <p:cNvSpPr txBox="1"/>
          <p:nvPr/>
        </p:nvSpPr>
        <p:spPr>
          <a:xfrm>
            <a:off x="4152442" y="2864557"/>
            <a:ext cx="301686" cy="369332"/>
          </a:xfrm>
          <a:prstGeom prst="rect">
            <a:avLst/>
          </a:prstGeom>
          <a:noFill/>
        </p:spPr>
        <p:txBody>
          <a:bodyPr wrap="none" rtlCol="0">
            <a:spAutoFit/>
          </a:bodyPr>
          <a:lstStyle/>
          <a:p>
            <a:r>
              <a:rPr lang="en-US" dirty="0"/>
              <a:t>5</a:t>
            </a:r>
          </a:p>
        </p:txBody>
      </p:sp>
      <p:sp>
        <p:nvSpPr>
          <p:cNvPr id="14" name="TextBox 13">
            <a:extLst>
              <a:ext uri="{FF2B5EF4-FFF2-40B4-BE49-F238E27FC236}">
                <a16:creationId xmlns:a16="http://schemas.microsoft.com/office/drawing/2014/main" id="{9678C49A-0F8B-915F-AFD1-44F218E5B42B}"/>
              </a:ext>
            </a:extLst>
          </p:cNvPr>
          <p:cNvSpPr txBox="1"/>
          <p:nvPr/>
        </p:nvSpPr>
        <p:spPr>
          <a:xfrm>
            <a:off x="6700172" y="3179868"/>
            <a:ext cx="301686" cy="369332"/>
          </a:xfrm>
          <a:prstGeom prst="rect">
            <a:avLst/>
          </a:prstGeom>
          <a:noFill/>
        </p:spPr>
        <p:txBody>
          <a:bodyPr wrap="none" rtlCol="0">
            <a:spAutoFit/>
          </a:bodyPr>
          <a:lstStyle/>
          <a:p>
            <a:r>
              <a:rPr lang="en-US" dirty="0"/>
              <a:t>7</a:t>
            </a:r>
          </a:p>
        </p:txBody>
      </p:sp>
      <p:sp>
        <p:nvSpPr>
          <p:cNvPr id="3" name="TextBox 2">
            <a:extLst>
              <a:ext uri="{FF2B5EF4-FFF2-40B4-BE49-F238E27FC236}">
                <a16:creationId xmlns:a16="http://schemas.microsoft.com/office/drawing/2014/main" id="{D527B0CF-16DD-B291-F47C-33B20E87595B}"/>
              </a:ext>
            </a:extLst>
          </p:cNvPr>
          <p:cNvSpPr txBox="1"/>
          <p:nvPr/>
        </p:nvSpPr>
        <p:spPr>
          <a:xfrm>
            <a:off x="6352980" y="2748944"/>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106237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5" y="142143"/>
            <a:ext cx="8772169" cy="810531"/>
          </a:xfrm>
        </p:spPr>
        <p:txBody>
          <a:bodyPr>
            <a:normAutofit fontScale="90000"/>
          </a:bodyPr>
          <a:lstStyle/>
          <a:p>
            <a:r>
              <a:rPr lang="en-US" dirty="0">
                <a:latin typeface="+mn-lt"/>
              </a:rPr>
              <a:t>Example of Building a Credit Score: Lending Club</a:t>
            </a:r>
          </a:p>
        </p:txBody>
      </p:sp>
      <p:sp>
        <p:nvSpPr>
          <p:cNvPr id="4" name="Slide Number Placeholder 3"/>
          <p:cNvSpPr>
            <a:spLocks noGrp="1"/>
          </p:cNvSpPr>
          <p:nvPr>
            <p:ph type="sldNum" sz="quarter" idx="12"/>
          </p:nvPr>
        </p:nvSpPr>
        <p:spPr/>
        <p:txBody>
          <a:bodyPr/>
          <a:lstStyle/>
          <a:p>
            <a:fld id="{88CD9788-50B9-FE4F-BD86-303CACCBE7E1}" type="slidenum">
              <a:rPr lang="en-US" smtClean="0"/>
              <a:t>25</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pPr marL="182880" indent="-182880">
              <a:lnSpc>
                <a:spcPct val="100000"/>
              </a:lnSpc>
            </a:pPr>
            <a:r>
              <a:rPr lang="en-US" sz="2000" dirty="0"/>
              <a:t>Lending Club originates unsecured peer-to-peer personal loans.</a:t>
            </a:r>
          </a:p>
          <a:p>
            <a:pPr marL="182880" indent="-182880">
              <a:lnSpc>
                <a:spcPct val="100000"/>
              </a:lnSpc>
            </a:pPr>
            <a:r>
              <a:rPr lang="en-US" sz="2000" dirty="0"/>
              <a:t>Business problem: predict which existing loans will go bad. This is a behavior score type credit prediction.</a:t>
            </a:r>
          </a:p>
          <a:p>
            <a:pPr marL="182880" indent="-182880">
              <a:lnSpc>
                <a:spcPct val="100000"/>
              </a:lnSpc>
            </a:pPr>
            <a:r>
              <a:rPr lang="en-US" sz="2000" dirty="0"/>
              <a:t>Data is real, from Kaggle web site </a:t>
            </a:r>
            <a:r>
              <a:rPr lang="en-US" sz="2000" dirty="0">
                <a:hlinkClick r:id="rId2"/>
              </a:rPr>
              <a:t>https://www.kaggle.com/datasets/adarshsng/lending-club-loan-data-csv</a:t>
            </a:r>
            <a:endParaRPr lang="en-US" sz="2000" dirty="0"/>
          </a:p>
          <a:p>
            <a:pPr marL="182880" indent="-182880">
              <a:lnSpc>
                <a:spcPct val="100000"/>
              </a:lnSpc>
            </a:pPr>
            <a:r>
              <a:rPr lang="en-US" sz="2000" dirty="0"/>
              <a:t>887,379 loans issued from 2007 through 2015</a:t>
            </a:r>
          </a:p>
          <a:p>
            <a:pPr marL="182880" indent="-182880">
              <a:lnSpc>
                <a:spcPct val="100000"/>
              </a:lnSpc>
            </a:pPr>
            <a:r>
              <a:rPr lang="en-US" sz="2000" dirty="0"/>
              <a:t>Pretty good data, 887,379 records by 74 columns</a:t>
            </a:r>
          </a:p>
          <a:p>
            <a:pPr marL="182880" indent="-182880">
              <a:lnSpc>
                <a:spcPct val="100000"/>
              </a:lnSpc>
            </a:pPr>
            <a:r>
              <a:rPr lang="en-US" sz="2000" dirty="0"/>
              <a:t>Can be used to build a behavior score. Recall, a behavior score measures the risk of an existing loan, not for originating a new loan.</a:t>
            </a:r>
          </a:p>
          <a:p>
            <a:pPr marL="182880" indent="-182880">
              <a:lnSpc>
                <a:spcPct val="100000"/>
              </a:lnSpc>
            </a:pPr>
            <a:r>
              <a:rPr lang="en-US" sz="2000" dirty="0"/>
              <a:t>We have only one point in time for all the accounts, so we can build one only record/account.</a:t>
            </a:r>
          </a:p>
        </p:txBody>
      </p:sp>
    </p:spTree>
    <p:extLst>
      <p:ext uri="{BB962C8B-B14F-4D97-AF65-F5344CB8AC3E}">
        <p14:creationId xmlns:p14="http://schemas.microsoft.com/office/powerpoint/2010/main" val="2579320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fontScale="90000"/>
          </a:bodyPr>
          <a:lstStyle/>
          <a:p>
            <a:r>
              <a:rPr lang="en-US" dirty="0">
                <a:latin typeface="+mn-lt"/>
              </a:rPr>
              <a:t>Data</a:t>
            </a:r>
            <a:br>
              <a:rPr lang="en-US" dirty="0">
                <a:latin typeface="+mn-lt"/>
              </a:rPr>
            </a:br>
            <a:r>
              <a:rPr lang="en-US" dirty="0">
                <a:latin typeface="+mn-lt"/>
              </a:rPr>
              <a:t>Fields 1</a:t>
            </a:r>
          </a:p>
        </p:txBody>
      </p:sp>
      <p:sp>
        <p:nvSpPr>
          <p:cNvPr id="4" name="Slide Number Placeholder 3"/>
          <p:cNvSpPr>
            <a:spLocks noGrp="1"/>
          </p:cNvSpPr>
          <p:nvPr>
            <p:ph type="sldNum" sz="quarter" idx="12"/>
          </p:nvPr>
        </p:nvSpPr>
        <p:spPr/>
        <p:txBody>
          <a:bodyPr/>
          <a:lstStyle/>
          <a:p>
            <a:fld id="{88CD9788-50B9-FE4F-BD86-303CACCBE7E1}" type="slidenum">
              <a:rPr lang="en-US" smtClean="0"/>
              <a:t>26</a:t>
            </a:fld>
            <a:endParaRPr lang="en-US"/>
          </a:p>
        </p:txBody>
      </p:sp>
      <p:pic>
        <p:nvPicPr>
          <p:cNvPr id="8" name="Picture 7">
            <a:extLst>
              <a:ext uri="{FF2B5EF4-FFF2-40B4-BE49-F238E27FC236}">
                <a16:creationId xmlns:a16="http://schemas.microsoft.com/office/drawing/2014/main" id="{8DFCEA1D-5EA8-12FC-21E9-F0CD8EE14F42}"/>
              </a:ext>
            </a:extLst>
          </p:cNvPr>
          <p:cNvPicPr>
            <a:picLocks noChangeAspect="1"/>
          </p:cNvPicPr>
          <p:nvPr/>
        </p:nvPicPr>
        <p:blipFill>
          <a:blip r:embed="rId2"/>
          <a:stretch>
            <a:fillRect/>
          </a:stretch>
        </p:blipFill>
        <p:spPr>
          <a:xfrm>
            <a:off x="2483420" y="0"/>
            <a:ext cx="5773994" cy="6858000"/>
          </a:xfrm>
          <a:prstGeom prst="rect">
            <a:avLst/>
          </a:prstGeom>
        </p:spPr>
      </p:pic>
      <p:sp>
        <p:nvSpPr>
          <p:cNvPr id="3" name="TextBox 2">
            <a:extLst>
              <a:ext uri="{FF2B5EF4-FFF2-40B4-BE49-F238E27FC236}">
                <a16:creationId xmlns:a16="http://schemas.microsoft.com/office/drawing/2014/main" id="{180AD391-2B4E-9199-09E8-13D01BC6A3D4}"/>
              </a:ext>
            </a:extLst>
          </p:cNvPr>
          <p:cNvSpPr txBox="1"/>
          <p:nvPr/>
        </p:nvSpPr>
        <p:spPr>
          <a:xfrm>
            <a:off x="5938491" y="3720800"/>
            <a:ext cx="2576859" cy="369332"/>
          </a:xfrm>
          <a:prstGeom prst="rect">
            <a:avLst/>
          </a:prstGeom>
          <a:noFill/>
        </p:spPr>
        <p:txBody>
          <a:bodyPr wrap="none" rtlCol="0">
            <a:spAutoFit/>
          </a:bodyPr>
          <a:lstStyle/>
          <a:p>
            <a:r>
              <a:rPr lang="en-US" dirty="0"/>
              <a:t>Lots of pretty good fields.</a:t>
            </a:r>
          </a:p>
        </p:txBody>
      </p:sp>
    </p:spTree>
    <p:extLst>
      <p:ext uri="{BB962C8B-B14F-4D97-AF65-F5344CB8AC3E}">
        <p14:creationId xmlns:p14="http://schemas.microsoft.com/office/powerpoint/2010/main" val="257981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fontScale="90000"/>
          </a:bodyPr>
          <a:lstStyle/>
          <a:p>
            <a:r>
              <a:rPr lang="en-US" dirty="0">
                <a:latin typeface="+mn-lt"/>
              </a:rPr>
              <a:t>Data</a:t>
            </a:r>
            <a:br>
              <a:rPr lang="en-US" dirty="0">
                <a:latin typeface="+mn-lt"/>
              </a:rPr>
            </a:br>
            <a:r>
              <a:rPr lang="en-US" dirty="0">
                <a:latin typeface="+mn-lt"/>
              </a:rPr>
              <a:t>Fields 2</a:t>
            </a:r>
          </a:p>
        </p:txBody>
      </p:sp>
      <p:sp>
        <p:nvSpPr>
          <p:cNvPr id="4" name="Slide Number Placeholder 3"/>
          <p:cNvSpPr>
            <a:spLocks noGrp="1"/>
          </p:cNvSpPr>
          <p:nvPr>
            <p:ph type="sldNum" sz="quarter" idx="12"/>
          </p:nvPr>
        </p:nvSpPr>
        <p:spPr/>
        <p:txBody>
          <a:bodyPr/>
          <a:lstStyle/>
          <a:p>
            <a:fld id="{88CD9788-50B9-FE4F-BD86-303CACCBE7E1}" type="slidenum">
              <a:rPr lang="en-US" smtClean="0"/>
              <a:t>27</a:t>
            </a:fld>
            <a:endParaRPr lang="en-US"/>
          </a:p>
        </p:txBody>
      </p:sp>
      <p:pic>
        <p:nvPicPr>
          <p:cNvPr id="10" name="Picture 9">
            <a:extLst>
              <a:ext uri="{FF2B5EF4-FFF2-40B4-BE49-F238E27FC236}">
                <a16:creationId xmlns:a16="http://schemas.microsoft.com/office/drawing/2014/main" id="{9C33C726-D2A9-5101-D21A-A5F458C4CED7}"/>
              </a:ext>
            </a:extLst>
          </p:cNvPr>
          <p:cNvPicPr>
            <a:picLocks noChangeAspect="1"/>
          </p:cNvPicPr>
          <p:nvPr/>
        </p:nvPicPr>
        <p:blipFill>
          <a:blip r:embed="rId2"/>
          <a:stretch>
            <a:fillRect/>
          </a:stretch>
        </p:blipFill>
        <p:spPr>
          <a:xfrm>
            <a:off x="1860332" y="258"/>
            <a:ext cx="6316753" cy="6858000"/>
          </a:xfrm>
          <a:prstGeom prst="rect">
            <a:avLst/>
          </a:prstGeom>
        </p:spPr>
      </p:pic>
      <p:sp>
        <p:nvSpPr>
          <p:cNvPr id="3" name="TextBox 2">
            <a:extLst>
              <a:ext uri="{FF2B5EF4-FFF2-40B4-BE49-F238E27FC236}">
                <a16:creationId xmlns:a16="http://schemas.microsoft.com/office/drawing/2014/main" id="{37D34F7F-0DCE-3C60-7EE7-1C006A2C484B}"/>
              </a:ext>
            </a:extLst>
          </p:cNvPr>
          <p:cNvSpPr txBox="1"/>
          <p:nvPr/>
        </p:nvSpPr>
        <p:spPr>
          <a:xfrm>
            <a:off x="5938491" y="3720800"/>
            <a:ext cx="2576859" cy="369332"/>
          </a:xfrm>
          <a:prstGeom prst="rect">
            <a:avLst/>
          </a:prstGeom>
          <a:noFill/>
        </p:spPr>
        <p:txBody>
          <a:bodyPr wrap="none" rtlCol="0">
            <a:spAutoFit/>
          </a:bodyPr>
          <a:lstStyle/>
          <a:p>
            <a:r>
              <a:rPr lang="en-US" dirty="0"/>
              <a:t>Lots of pretty good fields.</a:t>
            </a:r>
          </a:p>
        </p:txBody>
      </p:sp>
    </p:spTree>
    <p:extLst>
      <p:ext uri="{BB962C8B-B14F-4D97-AF65-F5344CB8AC3E}">
        <p14:creationId xmlns:p14="http://schemas.microsoft.com/office/powerpoint/2010/main" val="949497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Good/Bad Loans by Year</a:t>
            </a:r>
          </a:p>
        </p:txBody>
      </p:sp>
      <p:sp>
        <p:nvSpPr>
          <p:cNvPr id="4" name="Slide Number Placeholder 3"/>
          <p:cNvSpPr>
            <a:spLocks noGrp="1"/>
          </p:cNvSpPr>
          <p:nvPr>
            <p:ph type="sldNum" sz="quarter" idx="12"/>
          </p:nvPr>
        </p:nvSpPr>
        <p:spPr/>
        <p:txBody>
          <a:bodyPr/>
          <a:lstStyle/>
          <a:p>
            <a:fld id="{88CD9788-50B9-FE4F-BD86-303CACCBE7E1}" type="slidenum">
              <a:rPr lang="en-US" smtClean="0"/>
              <a:t>28</a:t>
            </a:fld>
            <a:endParaRPr lang="en-US"/>
          </a:p>
        </p:txBody>
      </p:sp>
      <p:pic>
        <p:nvPicPr>
          <p:cNvPr id="5" name="Picture 4">
            <a:extLst>
              <a:ext uri="{FF2B5EF4-FFF2-40B4-BE49-F238E27FC236}">
                <a16:creationId xmlns:a16="http://schemas.microsoft.com/office/drawing/2014/main" id="{66E84742-4D02-C197-C1E8-B7629DB32067}"/>
              </a:ext>
            </a:extLst>
          </p:cNvPr>
          <p:cNvPicPr>
            <a:picLocks noChangeAspect="1"/>
          </p:cNvPicPr>
          <p:nvPr/>
        </p:nvPicPr>
        <p:blipFill>
          <a:blip r:embed="rId2"/>
          <a:stretch>
            <a:fillRect/>
          </a:stretch>
        </p:blipFill>
        <p:spPr>
          <a:xfrm>
            <a:off x="-2095" y="878066"/>
            <a:ext cx="5592997" cy="5979934"/>
          </a:xfrm>
          <a:prstGeom prst="rect">
            <a:avLst/>
          </a:prstGeom>
        </p:spPr>
      </p:pic>
      <p:sp>
        <p:nvSpPr>
          <p:cNvPr id="3" name="TextBox 2">
            <a:extLst>
              <a:ext uri="{FF2B5EF4-FFF2-40B4-BE49-F238E27FC236}">
                <a16:creationId xmlns:a16="http://schemas.microsoft.com/office/drawing/2014/main" id="{CCE44CE5-8832-4939-9C7B-B3F8C77C1E50}"/>
              </a:ext>
            </a:extLst>
          </p:cNvPr>
          <p:cNvSpPr txBox="1"/>
          <p:nvPr/>
        </p:nvSpPr>
        <p:spPr>
          <a:xfrm>
            <a:off x="5664475" y="3148446"/>
            <a:ext cx="3563608" cy="1200329"/>
          </a:xfrm>
          <a:prstGeom prst="rect">
            <a:avLst/>
          </a:prstGeom>
          <a:noFill/>
        </p:spPr>
        <p:txBody>
          <a:bodyPr wrap="square" rtlCol="0">
            <a:spAutoFit/>
          </a:bodyPr>
          <a:lstStyle/>
          <a:p>
            <a:r>
              <a:rPr lang="en-US" dirty="0"/>
              <a:t>I’m suspicious about this lack of bads in 2015. Likely the loans hadn’t had enough time to mature when the data was pulled.</a:t>
            </a:r>
          </a:p>
        </p:txBody>
      </p:sp>
      <p:cxnSp>
        <p:nvCxnSpPr>
          <p:cNvPr id="7" name="Straight Arrow Connector 6">
            <a:extLst>
              <a:ext uri="{FF2B5EF4-FFF2-40B4-BE49-F238E27FC236}">
                <a16:creationId xmlns:a16="http://schemas.microsoft.com/office/drawing/2014/main" id="{DCFAFA44-99F4-4C9A-F6D6-AA017E69DB5D}"/>
              </a:ext>
            </a:extLst>
          </p:cNvPr>
          <p:cNvCxnSpPr>
            <a:cxnSpLocks/>
          </p:cNvCxnSpPr>
          <p:nvPr/>
        </p:nvCxnSpPr>
        <p:spPr>
          <a:xfrm flipH="1">
            <a:off x="5360276" y="4393324"/>
            <a:ext cx="625365" cy="187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9DBE99C-31AA-1F26-5990-19146ABF8584}"/>
              </a:ext>
            </a:extLst>
          </p:cNvPr>
          <p:cNvSpPr txBox="1"/>
          <p:nvPr/>
        </p:nvSpPr>
        <p:spPr>
          <a:xfrm>
            <a:off x="5768836" y="5228225"/>
            <a:ext cx="3375164" cy="1200329"/>
          </a:xfrm>
          <a:prstGeom prst="rect">
            <a:avLst/>
          </a:prstGeom>
          <a:noFill/>
        </p:spPr>
        <p:txBody>
          <a:bodyPr wrap="square" rtlCol="0">
            <a:spAutoFit/>
          </a:bodyPr>
          <a:lstStyle/>
          <a:p>
            <a:r>
              <a:rPr lang="en-US" dirty="0"/>
              <a:t>There are lots of issues with this data set and particular problem, but still it makes a pretty good example of the process.</a:t>
            </a:r>
          </a:p>
        </p:txBody>
      </p:sp>
    </p:spTree>
    <p:extLst>
      <p:ext uri="{BB962C8B-B14F-4D97-AF65-F5344CB8AC3E}">
        <p14:creationId xmlns:p14="http://schemas.microsoft.com/office/powerpoint/2010/main" val="141089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5" y="142143"/>
            <a:ext cx="8788975" cy="810531"/>
          </a:xfrm>
        </p:spPr>
        <p:txBody>
          <a:bodyPr>
            <a:normAutofit/>
          </a:bodyPr>
          <a:lstStyle/>
          <a:p>
            <a:r>
              <a:rPr lang="en-US" dirty="0">
                <a:latin typeface="+mn-lt"/>
              </a:rPr>
              <a:t>Loan Interest Rate by Time and Credit Class</a:t>
            </a:r>
          </a:p>
        </p:txBody>
      </p:sp>
      <p:sp>
        <p:nvSpPr>
          <p:cNvPr id="4" name="Slide Number Placeholder 3"/>
          <p:cNvSpPr>
            <a:spLocks noGrp="1"/>
          </p:cNvSpPr>
          <p:nvPr>
            <p:ph type="sldNum" sz="quarter" idx="12"/>
          </p:nvPr>
        </p:nvSpPr>
        <p:spPr/>
        <p:txBody>
          <a:bodyPr/>
          <a:lstStyle/>
          <a:p>
            <a:fld id="{88CD9788-50B9-FE4F-BD86-303CACCBE7E1}" type="slidenum">
              <a:rPr lang="en-US" smtClean="0"/>
              <a:t>29</a:t>
            </a:fld>
            <a:endParaRPr lang="en-US"/>
          </a:p>
        </p:txBody>
      </p:sp>
      <p:pic>
        <p:nvPicPr>
          <p:cNvPr id="6" name="Picture 5">
            <a:extLst>
              <a:ext uri="{FF2B5EF4-FFF2-40B4-BE49-F238E27FC236}">
                <a16:creationId xmlns:a16="http://schemas.microsoft.com/office/drawing/2014/main" id="{093939B1-D844-E6F6-12AE-3C38FC6313FC}"/>
              </a:ext>
            </a:extLst>
          </p:cNvPr>
          <p:cNvPicPr>
            <a:picLocks noChangeAspect="1"/>
          </p:cNvPicPr>
          <p:nvPr/>
        </p:nvPicPr>
        <p:blipFill>
          <a:blip r:embed="rId2"/>
          <a:stretch>
            <a:fillRect/>
          </a:stretch>
        </p:blipFill>
        <p:spPr>
          <a:xfrm>
            <a:off x="413931" y="1377122"/>
            <a:ext cx="6290521" cy="5200029"/>
          </a:xfrm>
          <a:prstGeom prst="rect">
            <a:avLst/>
          </a:prstGeom>
        </p:spPr>
      </p:pic>
      <p:sp>
        <p:nvSpPr>
          <p:cNvPr id="7" name="TextBox 6">
            <a:extLst>
              <a:ext uri="{FF2B5EF4-FFF2-40B4-BE49-F238E27FC236}">
                <a16:creationId xmlns:a16="http://schemas.microsoft.com/office/drawing/2014/main" id="{4C553607-4690-40A9-5726-14FD78458682}"/>
              </a:ext>
            </a:extLst>
          </p:cNvPr>
          <p:cNvSpPr txBox="1"/>
          <p:nvPr/>
        </p:nvSpPr>
        <p:spPr>
          <a:xfrm>
            <a:off x="6193996" y="5443425"/>
            <a:ext cx="317716" cy="369332"/>
          </a:xfrm>
          <a:prstGeom prst="rect">
            <a:avLst/>
          </a:prstGeom>
          <a:noFill/>
        </p:spPr>
        <p:txBody>
          <a:bodyPr wrap="none" rtlCol="0">
            <a:spAutoFit/>
          </a:bodyPr>
          <a:lstStyle/>
          <a:p>
            <a:r>
              <a:rPr lang="en-US" dirty="0"/>
              <a:t>A</a:t>
            </a:r>
          </a:p>
        </p:txBody>
      </p:sp>
      <p:sp>
        <p:nvSpPr>
          <p:cNvPr id="8" name="TextBox 7">
            <a:extLst>
              <a:ext uri="{FF2B5EF4-FFF2-40B4-BE49-F238E27FC236}">
                <a16:creationId xmlns:a16="http://schemas.microsoft.com/office/drawing/2014/main" id="{3FCF3352-7EFA-4463-7BDD-FB18E8273F03}"/>
              </a:ext>
            </a:extLst>
          </p:cNvPr>
          <p:cNvSpPr txBox="1"/>
          <p:nvPr/>
        </p:nvSpPr>
        <p:spPr>
          <a:xfrm>
            <a:off x="6193996" y="4872631"/>
            <a:ext cx="309700" cy="369332"/>
          </a:xfrm>
          <a:prstGeom prst="rect">
            <a:avLst/>
          </a:prstGeom>
          <a:noFill/>
        </p:spPr>
        <p:txBody>
          <a:bodyPr wrap="none" rtlCol="0">
            <a:spAutoFit/>
          </a:bodyPr>
          <a:lstStyle/>
          <a:p>
            <a:r>
              <a:rPr lang="en-US" dirty="0"/>
              <a:t>B</a:t>
            </a:r>
          </a:p>
        </p:txBody>
      </p:sp>
      <p:sp>
        <p:nvSpPr>
          <p:cNvPr id="9" name="TextBox 8">
            <a:extLst>
              <a:ext uri="{FF2B5EF4-FFF2-40B4-BE49-F238E27FC236}">
                <a16:creationId xmlns:a16="http://schemas.microsoft.com/office/drawing/2014/main" id="{FBDE82B4-931E-59A0-3957-80BBB09D9A5F}"/>
              </a:ext>
            </a:extLst>
          </p:cNvPr>
          <p:cNvSpPr txBox="1"/>
          <p:nvPr/>
        </p:nvSpPr>
        <p:spPr>
          <a:xfrm>
            <a:off x="6193996" y="4325381"/>
            <a:ext cx="308098" cy="369332"/>
          </a:xfrm>
          <a:prstGeom prst="rect">
            <a:avLst/>
          </a:prstGeom>
          <a:noFill/>
        </p:spPr>
        <p:txBody>
          <a:bodyPr wrap="square" rtlCol="0">
            <a:spAutoFit/>
          </a:bodyPr>
          <a:lstStyle/>
          <a:p>
            <a:r>
              <a:rPr lang="en-US" dirty="0"/>
              <a:t>C</a:t>
            </a:r>
          </a:p>
        </p:txBody>
      </p:sp>
      <p:sp>
        <p:nvSpPr>
          <p:cNvPr id="13" name="TextBox 12">
            <a:extLst>
              <a:ext uri="{FF2B5EF4-FFF2-40B4-BE49-F238E27FC236}">
                <a16:creationId xmlns:a16="http://schemas.microsoft.com/office/drawing/2014/main" id="{1F0B7E2C-2898-4A51-844A-7F4CA06D39B2}"/>
              </a:ext>
            </a:extLst>
          </p:cNvPr>
          <p:cNvSpPr txBox="1"/>
          <p:nvPr/>
        </p:nvSpPr>
        <p:spPr>
          <a:xfrm>
            <a:off x="6193996" y="1798145"/>
            <a:ext cx="327334" cy="369332"/>
          </a:xfrm>
          <a:prstGeom prst="rect">
            <a:avLst/>
          </a:prstGeom>
          <a:noFill/>
        </p:spPr>
        <p:txBody>
          <a:bodyPr wrap="square" rtlCol="0">
            <a:spAutoFit/>
          </a:bodyPr>
          <a:lstStyle/>
          <a:p>
            <a:r>
              <a:rPr lang="en-US" dirty="0"/>
              <a:t>G</a:t>
            </a:r>
          </a:p>
        </p:txBody>
      </p:sp>
      <p:sp>
        <p:nvSpPr>
          <p:cNvPr id="14" name="TextBox 13">
            <a:extLst>
              <a:ext uri="{FF2B5EF4-FFF2-40B4-BE49-F238E27FC236}">
                <a16:creationId xmlns:a16="http://schemas.microsoft.com/office/drawing/2014/main" id="{4479C8C4-97AC-EBA0-993F-B7ADF7BAAE13}"/>
              </a:ext>
            </a:extLst>
          </p:cNvPr>
          <p:cNvSpPr txBox="1"/>
          <p:nvPr/>
        </p:nvSpPr>
        <p:spPr>
          <a:xfrm>
            <a:off x="6193996" y="2478968"/>
            <a:ext cx="327334" cy="369332"/>
          </a:xfrm>
          <a:prstGeom prst="rect">
            <a:avLst/>
          </a:prstGeom>
          <a:noFill/>
        </p:spPr>
        <p:txBody>
          <a:bodyPr wrap="square" rtlCol="0">
            <a:spAutoFit/>
          </a:bodyPr>
          <a:lstStyle/>
          <a:p>
            <a:r>
              <a:rPr lang="en-US" dirty="0"/>
              <a:t>F</a:t>
            </a:r>
          </a:p>
        </p:txBody>
      </p:sp>
      <p:sp>
        <p:nvSpPr>
          <p:cNvPr id="15" name="TextBox 14">
            <a:extLst>
              <a:ext uri="{FF2B5EF4-FFF2-40B4-BE49-F238E27FC236}">
                <a16:creationId xmlns:a16="http://schemas.microsoft.com/office/drawing/2014/main" id="{2226D7B6-783E-A04D-767E-247F1DF075EF}"/>
              </a:ext>
            </a:extLst>
          </p:cNvPr>
          <p:cNvSpPr txBox="1"/>
          <p:nvPr/>
        </p:nvSpPr>
        <p:spPr>
          <a:xfrm>
            <a:off x="6193996" y="3177849"/>
            <a:ext cx="327334" cy="369332"/>
          </a:xfrm>
          <a:prstGeom prst="rect">
            <a:avLst/>
          </a:prstGeom>
          <a:noFill/>
        </p:spPr>
        <p:txBody>
          <a:bodyPr wrap="square" rtlCol="0">
            <a:spAutoFit/>
          </a:bodyPr>
          <a:lstStyle/>
          <a:p>
            <a:r>
              <a:rPr lang="en-US" dirty="0"/>
              <a:t>E</a:t>
            </a:r>
          </a:p>
        </p:txBody>
      </p:sp>
      <p:sp>
        <p:nvSpPr>
          <p:cNvPr id="16" name="TextBox 15">
            <a:extLst>
              <a:ext uri="{FF2B5EF4-FFF2-40B4-BE49-F238E27FC236}">
                <a16:creationId xmlns:a16="http://schemas.microsoft.com/office/drawing/2014/main" id="{E301476B-C9E6-FA97-8C99-5D7AC3107952}"/>
              </a:ext>
            </a:extLst>
          </p:cNvPr>
          <p:cNvSpPr txBox="1"/>
          <p:nvPr/>
        </p:nvSpPr>
        <p:spPr>
          <a:xfrm>
            <a:off x="6193996" y="3702398"/>
            <a:ext cx="327334" cy="369332"/>
          </a:xfrm>
          <a:prstGeom prst="rect">
            <a:avLst/>
          </a:prstGeom>
          <a:noFill/>
        </p:spPr>
        <p:txBody>
          <a:bodyPr wrap="square" rtlCol="0">
            <a:spAutoFit/>
          </a:bodyPr>
          <a:lstStyle/>
          <a:p>
            <a:r>
              <a:rPr lang="en-US" dirty="0"/>
              <a:t>D</a:t>
            </a:r>
          </a:p>
        </p:txBody>
      </p:sp>
      <p:sp>
        <p:nvSpPr>
          <p:cNvPr id="3" name="TextBox 2">
            <a:extLst>
              <a:ext uri="{FF2B5EF4-FFF2-40B4-BE49-F238E27FC236}">
                <a16:creationId xmlns:a16="http://schemas.microsoft.com/office/drawing/2014/main" id="{0A4112B9-0B67-2EC3-0D3C-635FB2D2607A}"/>
              </a:ext>
            </a:extLst>
          </p:cNvPr>
          <p:cNvSpPr txBox="1"/>
          <p:nvPr/>
        </p:nvSpPr>
        <p:spPr>
          <a:xfrm>
            <a:off x="6584731" y="2277212"/>
            <a:ext cx="2506717" cy="3970318"/>
          </a:xfrm>
          <a:prstGeom prst="rect">
            <a:avLst/>
          </a:prstGeom>
          <a:noFill/>
        </p:spPr>
        <p:txBody>
          <a:bodyPr wrap="square" rtlCol="0">
            <a:spAutoFit/>
          </a:bodyPr>
          <a:lstStyle/>
          <a:p>
            <a:r>
              <a:rPr lang="en-US" dirty="0"/>
              <a:t>Certainly the riskier loans were given higher interest rates.</a:t>
            </a:r>
          </a:p>
          <a:p>
            <a:endParaRPr lang="en-US" dirty="0"/>
          </a:p>
          <a:p>
            <a:r>
              <a:rPr lang="en-US" dirty="0"/>
              <a:t>So keep in mind that the interest rate is indicative of the loan risk, which can cause unexpected target leaks.</a:t>
            </a:r>
          </a:p>
          <a:p>
            <a:endParaRPr lang="en-US" dirty="0"/>
          </a:p>
          <a:p>
            <a:r>
              <a:rPr lang="en-US" dirty="0"/>
              <a:t>For example, having a high interest rate could be incorrectly thought to </a:t>
            </a:r>
            <a:r>
              <a:rPr lang="en-US" b="1" dirty="0"/>
              <a:t>predict</a:t>
            </a:r>
            <a:r>
              <a:rPr lang="en-US" dirty="0"/>
              <a:t> a loan to go bad.</a:t>
            </a:r>
          </a:p>
        </p:txBody>
      </p:sp>
    </p:spTree>
    <p:extLst>
      <p:ext uri="{BB962C8B-B14F-4D97-AF65-F5344CB8AC3E}">
        <p14:creationId xmlns:p14="http://schemas.microsoft.com/office/powerpoint/2010/main" val="364203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17DFB-E7CD-C7C6-69B2-CDC3982F57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B9E85FC-75BA-4ADA-A398-2DE154F2C889}"/>
              </a:ext>
            </a:extLst>
          </p:cNvPr>
          <p:cNvSpPr txBox="1"/>
          <p:nvPr/>
        </p:nvSpPr>
        <p:spPr>
          <a:xfrm>
            <a:off x="4997909" y="325583"/>
            <a:ext cx="3918665" cy="646331"/>
          </a:xfrm>
          <a:prstGeom prst="rect">
            <a:avLst/>
          </a:prstGeom>
          <a:noFill/>
        </p:spPr>
        <p:txBody>
          <a:bodyPr wrap="square" rtlCol="0">
            <a:spAutoFit/>
          </a:bodyPr>
          <a:lstStyle/>
          <a:p>
            <a:r>
              <a:rPr lang="en-US" dirty="0"/>
              <a:t>Template for grading informal report for supervised fraud model</a:t>
            </a:r>
          </a:p>
        </p:txBody>
      </p:sp>
      <p:sp>
        <p:nvSpPr>
          <p:cNvPr id="6" name="TextBox 5">
            <a:extLst>
              <a:ext uri="{FF2B5EF4-FFF2-40B4-BE49-F238E27FC236}">
                <a16:creationId xmlns:a16="http://schemas.microsoft.com/office/drawing/2014/main" id="{833EC03C-61B6-0DA6-891D-149CB884FD18}"/>
              </a:ext>
            </a:extLst>
          </p:cNvPr>
          <p:cNvSpPr txBox="1"/>
          <p:nvPr/>
        </p:nvSpPr>
        <p:spPr>
          <a:xfrm>
            <a:off x="4193931" y="1911927"/>
            <a:ext cx="4860015" cy="1200329"/>
          </a:xfrm>
          <a:prstGeom prst="rect">
            <a:avLst/>
          </a:prstGeom>
          <a:noFill/>
        </p:spPr>
        <p:txBody>
          <a:bodyPr wrap="square" rtlCol="0">
            <a:spAutoFit/>
          </a:bodyPr>
          <a:lstStyle/>
          <a:p>
            <a:r>
              <a:rPr lang="en-US" dirty="0"/>
              <a:t>If you do everything that I ask for you get a 19/20.</a:t>
            </a:r>
          </a:p>
          <a:p>
            <a:endParaRPr lang="en-US" dirty="0"/>
          </a:p>
          <a:p>
            <a:r>
              <a:rPr lang="en-US" dirty="0"/>
              <a:t>You can get additional points in any section, with the max total 20.</a:t>
            </a:r>
          </a:p>
        </p:txBody>
      </p:sp>
      <p:pic>
        <p:nvPicPr>
          <p:cNvPr id="2" name="Picture 1">
            <a:extLst>
              <a:ext uri="{FF2B5EF4-FFF2-40B4-BE49-F238E27FC236}">
                <a16:creationId xmlns:a16="http://schemas.microsoft.com/office/drawing/2014/main" id="{537DF526-3F02-3024-674D-6F7A6E5226E4}"/>
              </a:ext>
            </a:extLst>
          </p:cNvPr>
          <p:cNvPicPr>
            <a:picLocks noChangeAspect="1"/>
          </p:cNvPicPr>
          <p:nvPr/>
        </p:nvPicPr>
        <p:blipFill>
          <a:blip r:embed="rId2"/>
          <a:stretch>
            <a:fillRect/>
          </a:stretch>
        </p:blipFill>
        <p:spPr>
          <a:xfrm>
            <a:off x="90054" y="0"/>
            <a:ext cx="3916146" cy="6858000"/>
          </a:xfrm>
          <a:prstGeom prst="rect">
            <a:avLst/>
          </a:prstGeom>
        </p:spPr>
      </p:pic>
    </p:spTree>
    <p:extLst>
      <p:ext uri="{BB962C8B-B14F-4D97-AF65-F5344CB8AC3E}">
        <p14:creationId xmlns:p14="http://schemas.microsoft.com/office/powerpoint/2010/main" val="245853715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Good/Bad Loans by Loan Purpose</a:t>
            </a:r>
          </a:p>
        </p:txBody>
      </p:sp>
      <p:sp>
        <p:nvSpPr>
          <p:cNvPr id="4" name="Slide Number Placeholder 3"/>
          <p:cNvSpPr>
            <a:spLocks noGrp="1"/>
          </p:cNvSpPr>
          <p:nvPr>
            <p:ph type="sldNum" sz="quarter" idx="12"/>
          </p:nvPr>
        </p:nvSpPr>
        <p:spPr/>
        <p:txBody>
          <a:bodyPr/>
          <a:lstStyle/>
          <a:p>
            <a:fld id="{88CD9788-50B9-FE4F-BD86-303CACCBE7E1}" type="slidenum">
              <a:rPr lang="en-US" smtClean="0"/>
              <a:t>30</a:t>
            </a:fld>
            <a:endParaRPr lang="en-US"/>
          </a:p>
        </p:txBody>
      </p:sp>
      <p:pic>
        <p:nvPicPr>
          <p:cNvPr id="6" name="Picture 5">
            <a:extLst>
              <a:ext uri="{FF2B5EF4-FFF2-40B4-BE49-F238E27FC236}">
                <a16:creationId xmlns:a16="http://schemas.microsoft.com/office/drawing/2014/main" id="{1CB41227-A600-C0EF-66D3-29EE7E3928FF}"/>
              </a:ext>
            </a:extLst>
          </p:cNvPr>
          <p:cNvPicPr>
            <a:picLocks noChangeAspect="1"/>
          </p:cNvPicPr>
          <p:nvPr/>
        </p:nvPicPr>
        <p:blipFill>
          <a:blip r:embed="rId2"/>
          <a:stretch>
            <a:fillRect/>
          </a:stretch>
        </p:blipFill>
        <p:spPr>
          <a:xfrm>
            <a:off x="217966" y="1708068"/>
            <a:ext cx="8608960" cy="3179521"/>
          </a:xfrm>
          <a:prstGeom prst="rect">
            <a:avLst/>
          </a:prstGeom>
        </p:spPr>
      </p:pic>
      <p:sp>
        <p:nvSpPr>
          <p:cNvPr id="12" name="TextBox 11">
            <a:extLst>
              <a:ext uri="{FF2B5EF4-FFF2-40B4-BE49-F238E27FC236}">
                <a16:creationId xmlns:a16="http://schemas.microsoft.com/office/drawing/2014/main" id="{0FE8739B-6D4F-B5CC-4DAA-E77464DD3DC7}"/>
              </a:ext>
            </a:extLst>
          </p:cNvPr>
          <p:cNvSpPr txBox="1"/>
          <p:nvPr/>
        </p:nvSpPr>
        <p:spPr>
          <a:xfrm>
            <a:off x="2162771" y="3429000"/>
            <a:ext cx="583814" cy="369332"/>
          </a:xfrm>
          <a:prstGeom prst="rect">
            <a:avLst/>
          </a:prstGeom>
          <a:noFill/>
        </p:spPr>
        <p:txBody>
          <a:bodyPr wrap="none" rtlCol="0">
            <a:spAutoFit/>
          </a:bodyPr>
          <a:lstStyle/>
          <a:p>
            <a:r>
              <a:rPr lang="en-US" dirty="0"/>
              <a:t>17%</a:t>
            </a:r>
          </a:p>
        </p:txBody>
      </p:sp>
      <p:sp>
        <p:nvSpPr>
          <p:cNvPr id="13" name="TextBox 12">
            <a:extLst>
              <a:ext uri="{FF2B5EF4-FFF2-40B4-BE49-F238E27FC236}">
                <a16:creationId xmlns:a16="http://schemas.microsoft.com/office/drawing/2014/main" id="{B2231CDB-0FC1-813B-0D5F-D2AAB0E52CBF}"/>
              </a:ext>
            </a:extLst>
          </p:cNvPr>
          <p:cNvSpPr txBox="1"/>
          <p:nvPr/>
        </p:nvSpPr>
        <p:spPr>
          <a:xfrm>
            <a:off x="6319119" y="3429000"/>
            <a:ext cx="583814" cy="369332"/>
          </a:xfrm>
          <a:prstGeom prst="rect">
            <a:avLst/>
          </a:prstGeom>
          <a:noFill/>
        </p:spPr>
        <p:txBody>
          <a:bodyPr wrap="none" rtlCol="0">
            <a:spAutoFit/>
          </a:bodyPr>
          <a:lstStyle/>
          <a:p>
            <a:r>
              <a:rPr lang="en-US" dirty="0"/>
              <a:t>16%</a:t>
            </a:r>
          </a:p>
        </p:txBody>
      </p:sp>
      <p:sp>
        <p:nvSpPr>
          <p:cNvPr id="14" name="TextBox 13">
            <a:extLst>
              <a:ext uri="{FF2B5EF4-FFF2-40B4-BE49-F238E27FC236}">
                <a16:creationId xmlns:a16="http://schemas.microsoft.com/office/drawing/2014/main" id="{27F6E5F3-F6AF-258D-166E-8CD933D04270}"/>
              </a:ext>
            </a:extLst>
          </p:cNvPr>
          <p:cNvSpPr txBox="1"/>
          <p:nvPr/>
        </p:nvSpPr>
        <p:spPr>
          <a:xfrm>
            <a:off x="7288240" y="3429000"/>
            <a:ext cx="583814" cy="369332"/>
          </a:xfrm>
          <a:prstGeom prst="rect">
            <a:avLst/>
          </a:prstGeom>
          <a:noFill/>
        </p:spPr>
        <p:txBody>
          <a:bodyPr wrap="none" rtlCol="0">
            <a:spAutoFit/>
          </a:bodyPr>
          <a:lstStyle/>
          <a:p>
            <a:r>
              <a:rPr lang="en-US" dirty="0"/>
              <a:t>12%</a:t>
            </a:r>
          </a:p>
        </p:txBody>
      </p:sp>
      <p:sp>
        <p:nvSpPr>
          <p:cNvPr id="15" name="TextBox 14">
            <a:extLst>
              <a:ext uri="{FF2B5EF4-FFF2-40B4-BE49-F238E27FC236}">
                <a16:creationId xmlns:a16="http://schemas.microsoft.com/office/drawing/2014/main" id="{FB70F273-3F77-CEDA-EE44-8C65D1B0BC96}"/>
              </a:ext>
            </a:extLst>
          </p:cNvPr>
          <p:cNvSpPr txBox="1"/>
          <p:nvPr/>
        </p:nvSpPr>
        <p:spPr>
          <a:xfrm>
            <a:off x="5747358" y="3429000"/>
            <a:ext cx="583814" cy="369332"/>
          </a:xfrm>
          <a:prstGeom prst="rect">
            <a:avLst/>
          </a:prstGeom>
          <a:noFill/>
        </p:spPr>
        <p:txBody>
          <a:bodyPr wrap="none" rtlCol="0">
            <a:spAutoFit/>
          </a:bodyPr>
          <a:lstStyle/>
          <a:p>
            <a:r>
              <a:rPr lang="en-US" dirty="0"/>
              <a:t>11%</a:t>
            </a:r>
          </a:p>
        </p:txBody>
      </p:sp>
      <p:sp>
        <p:nvSpPr>
          <p:cNvPr id="16" name="TextBox 15">
            <a:extLst>
              <a:ext uri="{FF2B5EF4-FFF2-40B4-BE49-F238E27FC236}">
                <a16:creationId xmlns:a16="http://schemas.microsoft.com/office/drawing/2014/main" id="{EBD0C5AD-0C28-BFA5-7D4A-FD86F8C13131}"/>
              </a:ext>
            </a:extLst>
          </p:cNvPr>
          <p:cNvSpPr txBox="1"/>
          <p:nvPr/>
        </p:nvSpPr>
        <p:spPr>
          <a:xfrm>
            <a:off x="4830775" y="3429000"/>
            <a:ext cx="641522" cy="369332"/>
          </a:xfrm>
          <a:prstGeom prst="rect">
            <a:avLst/>
          </a:prstGeom>
          <a:noFill/>
        </p:spPr>
        <p:txBody>
          <a:bodyPr wrap="none" rtlCol="0">
            <a:spAutoFit/>
          </a:bodyPr>
          <a:lstStyle/>
          <a:p>
            <a:r>
              <a:rPr lang="en-US" dirty="0"/>
              <a:t>9.9%</a:t>
            </a:r>
          </a:p>
        </p:txBody>
      </p:sp>
      <p:sp>
        <p:nvSpPr>
          <p:cNvPr id="17" name="TextBox 16">
            <a:extLst>
              <a:ext uri="{FF2B5EF4-FFF2-40B4-BE49-F238E27FC236}">
                <a16:creationId xmlns:a16="http://schemas.microsoft.com/office/drawing/2014/main" id="{7DE0AF32-93F1-2171-1E9B-BFC03F657448}"/>
              </a:ext>
            </a:extLst>
          </p:cNvPr>
          <p:cNvSpPr txBox="1"/>
          <p:nvPr/>
        </p:nvSpPr>
        <p:spPr>
          <a:xfrm>
            <a:off x="3211865" y="3429000"/>
            <a:ext cx="641522" cy="369332"/>
          </a:xfrm>
          <a:prstGeom prst="rect">
            <a:avLst/>
          </a:prstGeom>
          <a:noFill/>
        </p:spPr>
        <p:txBody>
          <a:bodyPr wrap="none" rtlCol="0">
            <a:spAutoFit/>
          </a:bodyPr>
          <a:lstStyle/>
          <a:p>
            <a:r>
              <a:rPr lang="en-US" dirty="0"/>
              <a:t>9.8%</a:t>
            </a:r>
          </a:p>
        </p:txBody>
      </p:sp>
      <p:sp>
        <p:nvSpPr>
          <p:cNvPr id="18" name="TextBox 17">
            <a:extLst>
              <a:ext uri="{FF2B5EF4-FFF2-40B4-BE49-F238E27FC236}">
                <a16:creationId xmlns:a16="http://schemas.microsoft.com/office/drawing/2014/main" id="{B6AFFEEC-2D9F-7431-7706-E5562DC14548}"/>
              </a:ext>
            </a:extLst>
          </p:cNvPr>
          <p:cNvSpPr txBox="1"/>
          <p:nvPr/>
        </p:nvSpPr>
        <p:spPr>
          <a:xfrm>
            <a:off x="3425527" y="4965266"/>
            <a:ext cx="2484078" cy="369332"/>
          </a:xfrm>
          <a:prstGeom prst="rect">
            <a:avLst/>
          </a:prstGeom>
          <a:noFill/>
        </p:spPr>
        <p:txBody>
          <a:bodyPr wrap="none" rtlCol="0">
            <a:spAutoFit/>
          </a:bodyPr>
          <a:lstStyle/>
          <a:p>
            <a:r>
              <a:rPr lang="en-US" dirty="0"/>
              <a:t>Highest bad rates circled</a:t>
            </a:r>
          </a:p>
        </p:txBody>
      </p:sp>
      <p:sp>
        <p:nvSpPr>
          <p:cNvPr id="19" name="Oval 18">
            <a:extLst>
              <a:ext uri="{FF2B5EF4-FFF2-40B4-BE49-F238E27FC236}">
                <a16:creationId xmlns:a16="http://schemas.microsoft.com/office/drawing/2014/main" id="{6D8C84B2-EBF5-5822-97E4-B217E85DD4B4}"/>
              </a:ext>
            </a:extLst>
          </p:cNvPr>
          <p:cNvSpPr/>
          <p:nvPr/>
        </p:nvSpPr>
        <p:spPr>
          <a:xfrm rot="1760706">
            <a:off x="6476650" y="4409850"/>
            <a:ext cx="776835"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CD8242-ACCA-62FD-00FE-6A062601C492}"/>
              </a:ext>
            </a:extLst>
          </p:cNvPr>
          <p:cNvSpPr/>
          <p:nvPr/>
        </p:nvSpPr>
        <p:spPr>
          <a:xfrm rot="1760706">
            <a:off x="2363319" y="4382485"/>
            <a:ext cx="640323"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123CEA-A48C-8997-C8D1-1661D3E2B2BB}"/>
              </a:ext>
            </a:extLst>
          </p:cNvPr>
          <p:cNvSpPr/>
          <p:nvPr/>
        </p:nvSpPr>
        <p:spPr>
          <a:xfrm rot="1760706">
            <a:off x="3388169" y="4315911"/>
            <a:ext cx="393470"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C4EAA2-2193-8BC2-2D7A-247830164292}"/>
              </a:ext>
            </a:extLst>
          </p:cNvPr>
          <p:cNvSpPr/>
          <p:nvPr/>
        </p:nvSpPr>
        <p:spPr>
          <a:xfrm rot="1760706">
            <a:off x="4898731" y="4336940"/>
            <a:ext cx="551980"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F809A5F-DB69-3D8F-15C3-AF9AFD2622E6}"/>
              </a:ext>
            </a:extLst>
          </p:cNvPr>
          <p:cNvSpPr/>
          <p:nvPr/>
        </p:nvSpPr>
        <p:spPr>
          <a:xfrm rot="1760706">
            <a:off x="5959248" y="4438051"/>
            <a:ext cx="841444"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794AA8-3BE6-64D7-77BF-7FBC0A0E48AB}"/>
              </a:ext>
            </a:extLst>
          </p:cNvPr>
          <p:cNvSpPr/>
          <p:nvPr/>
        </p:nvSpPr>
        <p:spPr>
          <a:xfrm rot="1760706">
            <a:off x="7519160" y="4356162"/>
            <a:ext cx="527521"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E5A5B6-9A6B-9107-4DEF-85BF4F802EF6}"/>
              </a:ext>
            </a:extLst>
          </p:cNvPr>
          <p:cNvSpPr/>
          <p:nvPr/>
        </p:nvSpPr>
        <p:spPr>
          <a:xfrm rot="1760706">
            <a:off x="4414925" y="4343309"/>
            <a:ext cx="505283" cy="2342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05B9C3-BAD2-EC23-A3D5-3BA61C716EE1}"/>
              </a:ext>
            </a:extLst>
          </p:cNvPr>
          <p:cNvSpPr txBox="1"/>
          <p:nvPr/>
        </p:nvSpPr>
        <p:spPr>
          <a:xfrm>
            <a:off x="4246595" y="3429000"/>
            <a:ext cx="641522" cy="369332"/>
          </a:xfrm>
          <a:prstGeom prst="rect">
            <a:avLst/>
          </a:prstGeom>
          <a:noFill/>
        </p:spPr>
        <p:txBody>
          <a:bodyPr wrap="none" rtlCol="0">
            <a:spAutoFit/>
          </a:bodyPr>
          <a:lstStyle/>
          <a:p>
            <a:r>
              <a:rPr lang="en-US" dirty="0"/>
              <a:t>8.4%</a:t>
            </a:r>
          </a:p>
        </p:txBody>
      </p:sp>
    </p:spTree>
    <p:extLst>
      <p:ext uri="{BB962C8B-B14F-4D97-AF65-F5344CB8AC3E}">
        <p14:creationId xmlns:p14="http://schemas.microsoft.com/office/powerpoint/2010/main" val="17452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Important  Model Design Issues</a:t>
            </a:r>
          </a:p>
        </p:txBody>
      </p:sp>
      <p:sp>
        <p:nvSpPr>
          <p:cNvPr id="4" name="Slide Number Placeholder 3"/>
          <p:cNvSpPr>
            <a:spLocks noGrp="1"/>
          </p:cNvSpPr>
          <p:nvPr>
            <p:ph type="sldNum" sz="quarter" idx="12"/>
          </p:nvPr>
        </p:nvSpPr>
        <p:spPr/>
        <p:txBody>
          <a:bodyPr/>
          <a:lstStyle/>
          <a:p>
            <a:fld id="{88CD9788-50B9-FE4F-BD86-303CACCBE7E1}" type="slidenum">
              <a:rPr lang="en-US" smtClean="0"/>
              <a:t>31</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92813" y="1886806"/>
            <a:ext cx="8656028" cy="4355428"/>
          </a:xfrm>
        </p:spPr>
        <p:txBody>
          <a:bodyPr>
            <a:normAutofit/>
          </a:bodyPr>
          <a:lstStyle/>
          <a:p>
            <a:r>
              <a:rPr lang="en-US" sz="2000" dirty="0"/>
              <a:t>Purpose: What is the business purpose? How will the score be used?</a:t>
            </a:r>
          </a:p>
          <a:p>
            <a:r>
              <a:rPr lang="en-US" sz="2000" dirty="0"/>
              <a:t>Entity: What “thing” will be scored? An </a:t>
            </a:r>
            <a:r>
              <a:rPr lang="en-US" sz="2000" i="1" dirty="0"/>
              <a:t>application</a:t>
            </a:r>
            <a:r>
              <a:rPr lang="en-US" sz="2000" dirty="0"/>
              <a:t>? An </a:t>
            </a:r>
            <a:r>
              <a:rPr lang="en-US" sz="2000" i="1" dirty="0"/>
              <a:t>existing account</a:t>
            </a:r>
            <a:r>
              <a:rPr lang="en-US" sz="2000" dirty="0"/>
              <a:t>? A </a:t>
            </a:r>
            <a:r>
              <a:rPr lang="en-US" sz="2000" i="1" dirty="0"/>
              <a:t>person</a:t>
            </a:r>
            <a:r>
              <a:rPr lang="en-US" sz="2000" dirty="0"/>
              <a:t> independent of any particular account?</a:t>
            </a:r>
          </a:p>
          <a:p>
            <a:r>
              <a:rPr lang="en-US" sz="2000" dirty="0"/>
              <a:t>Data: What data to include/exclude:</a:t>
            </a:r>
          </a:p>
          <a:p>
            <a:pPr lvl="1"/>
            <a:r>
              <a:rPr lang="en-US" sz="1600" dirty="0"/>
              <a:t>What data sets can be available both to build and use the score?</a:t>
            </a:r>
          </a:p>
          <a:p>
            <a:pPr lvl="1"/>
            <a:r>
              <a:rPr lang="en-US" sz="1600" dirty="0"/>
              <a:t>What particular records to include/exclude from the model build?</a:t>
            </a:r>
          </a:p>
          <a:p>
            <a:pPr marL="0" indent="0">
              <a:buNone/>
            </a:pPr>
            <a:endParaRPr lang="en-US" sz="2000" dirty="0"/>
          </a:p>
          <a:p>
            <a:pPr marL="0" indent="0">
              <a:buNone/>
            </a:pPr>
            <a:endParaRPr lang="en-US" sz="2000" dirty="0"/>
          </a:p>
          <a:p>
            <a:pPr marL="0" indent="0">
              <a:buNone/>
            </a:pPr>
            <a:r>
              <a:rPr lang="en-US" sz="2000" dirty="0"/>
              <a:t>Note: We don’t have an expert domain business lead on this problem so we are making the decisions as best as we can. No claim that these design decisions are the best, but they’re OK for our demonstration of building a credit score.</a:t>
            </a:r>
            <a:endParaRPr lang="en-US" dirty="0"/>
          </a:p>
          <a:p>
            <a:endParaRPr lang="en-US" dirty="0"/>
          </a:p>
        </p:txBody>
      </p:sp>
      <p:pic>
        <p:nvPicPr>
          <p:cNvPr id="6" name="Picture 5" descr="A screenshot of a diagram&#10;&#10;Description automatically generated">
            <a:extLst>
              <a:ext uri="{FF2B5EF4-FFF2-40B4-BE49-F238E27FC236}">
                <a16:creationId xmlns:a16="http://schemas.microsoft.com/office/drawing/2014/main" id="{85BEF995-7072-596A-68B9-19BBFBB3BE2D}"/>
              </a:ext>
            </a:extLst>
          </p:cNvPr>
          <p:cNvPicPr>
            <a:picLocks noChangeAspect="1"/>
          </p:cNvPicPr>
          <p:nvPr/>
        </p:nvPicPr>
        <p:blipFill>
          <a:blip r:embed="rId2"/>
          <a:stretch>
            <a:fillRect/>
          </a:stretch>
        </p:blipFill>
        <p:spPr>
          <a:xfrm>
            <a:off x="6284518" y="142143"/>
            <a:ext cx="2582008" cy="1506948"/>
          </a:xfrm>
          <a:prstGeom prst="rect">
            <a:avLst/>
          </a:prstGeom>
        </p:spPr>
      </p:pic>
      <p:sp>
        <p:nvSpPr>
          <p:cNvPr id="7" name="Oval 6">
            <a:extLst>
              <a:ext uri="{FF2B5EF4-FFF2-40B4-BE49-F238E27FC236}">
                <a16:creationId xmlns:a16="http://schemas.microsoft.com/office/drawing/2014/main" id="{03EEC49C-FA42-725C-4ABB-0FED907E9303}"/>
              </a:ext>
            </a:extLst>
          </p:cNvPr>
          <p:cNvSpPr/>
          <p:nvPr/>
        </p:nvSpPr>
        <p:spPr>
          <a:xfrm>
            <a:off x="6358517" y="142143"/>
            <a:ext cx="396416" cy="34044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B06277-3B87-0EFF-C698-01597D001FA2}"/>
              </a:ext>
            </a:extLst>
          </p:cNvPr>
          <p:cNvSpPr txBox="1"/>
          <p:nvPr/>
        </p:nvSpPr>
        <p:spPr>
          <a:xfrm>
            <a:off x="6484882" y="2522483"/>
            <a:ext cx="1246623" cy="276999"/>
          </a:xfrm>
          <a:prstGeom prst="rect">
            <a:avLst/>
          </a:prstGeom>
          <a:noFill/>
        </p:spPr>
        <p:txBody>
          <a:bodyPr wrap="none" rtlCol="0">
            <a:spAutoFit/>
          </a:bodyPr>
          <a:lstStyle/>
          <a:p>
            <a:r>
              <a:rPr lang="en-US" sz="1200" dirty="0"/>
              <a:t>We’ll choose this</a:t>
            </a:r>
          </a:p>
        </p:txBody>
      </p:sp>
    </p:spTree>
    <p:extLst>
      <p:ext uri="{BB962C8B-B14F-4D97-AF65-F5344CB8AC3E}">
        <p14:creationId xmlns:p14="http://schemas.microsoft.com/office/powerpoint/2010/main" val="106271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8819930" cy="810531"/>
          </a:xfrm>
        </p:spPr>
        <p:txBody>
          <a:bodyPr>
            <a:normAutofit fontScale="90000"/>
          </a:bodyPr>
          <a:lstStyle/>
          <a:p>
            <a:r>
              <a:rPr lang="en-US" dirty="0">
                <a:latin typeface="+mn-lt"/>
              </a:rPr>
              <a:t>Some Design Decisions. Requires Business Guidance</a:t>
            </a:r>
          </a:p>
        </p:txBody>
      </p:sp>
      <p:sp>
        <p:nvSpPr>
          <p:cNvPr id="4" name="Slide Number Placeholder 3"/>
          <p:cNvSpPr>
            <a:spLocks noGrp="1"/>
          </p:cNvSpPr>
          <p:nvPr>
            <p:ph type="sldNum" sz="quarter" idx="12"/>
          </p:nvPr>
        </p:nvSpPr>
        <p:spPr/>
        <p:txBody>
          <a:bodyPr/>
          <a:lstStyle/>
          <a:p>
            <a:fld id="{88CD9788-50B9-FE4F-BD86-303CACCBE7E1}" type="slidenum">
              <a:rPr lang="en-US" smtClean="0"/>
              <a:t>32</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930032"/>
            <a:ext cx="8656028" cy="5785825"/>
          </a:xfrm>
        </p:spPr>
        <p:txBody>
          <a:bodyPr>
            <a:normAutofit fontScale="85000" lnSpcReduction="10000"/>
          </a:bodyPr>
          <a:lstStyle/>
          <a:p>
            <a:pPr marL="182880" indent="-182880">
              <a:lnSpc>
                <a:spcPct val="100000"/>
              </a:lnSpc>
            </a:pPr>
            <a:r>
              <a:rPr lang="en-US" sz="2000" dirty="0"/>
              <a:t>Define the dependent variable:</a:t>
            </a:r>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r>
              <a:rPr lang="en-US" sz="2000" dirty="0"/>
              <a:t>Remove some fields that may be target leaks: Drop any fields that may improperly indicate good/bad. I dropped</a:t>
            </a:r>
          </a:p>
          <a:p>
            <a:pPr marL="0" indent="0">
              <a:lnSpc>
                <a:spcPct val="100000"/>
              </a:lnSpc>
              <a:buNone/>
            </a:pPr>
            <a:r>
              <a:rPr lang="en-US" sz="1400" dirty="0" err="1"/>
              <a:t>total_rec_late_fee</a:t>
            </a:r>
            <a:r>
              <a:rPr lang="en-US" sz="1400" dirty="0"/>
              <a:t>, recoveries, </a:t>
            </a:r>
            <a:r>
              <a:rPr lang="en-US" sz="1400" dirty="0" err="1"/>
              <a:t>collection_recovery_fee</a:t>
            </a:r>
            <a:r>
              <a:rPr lang="en-US" sz="1400" dirty="0"/>
              <a:t>, </a:t>
            </a:r>
            <a:r>
              <a:rPr lang="en-US" sz="1400" dirty="0" err="1"/>
              <a:t>out_prncp</a:t>
            </a:r>
            <a:r>
              <a:rPr lang="en-US" sz="1400" dirty="0"/>
              <a:t>, </a:t>
            </a:r>
            <a:r>
              <a:rPr lang="en-US" sz="1400" dirty="0" err="1"/>
              <a:t>out_prncp_inv</a:t>
            </a:r>
            <a:r>
              <a:rPr lang="en-US" sz="1400" dirty="0"/>
              <a:t>, </a:t>
            </a:r>
            <a:r>
              <a:rPr lang="en-US" sz="1400" dirty="0" err="1"/>
              <a:t>total_rec_prncp</a:t>
            </a:r>
            <a:r>
              <a:rPr lang="en-US" sz="1400" dirty="0"/>
              <a:t>, </a:t>
            </a:r>
            <a:r>
              <a:rPr lang="en-US" sz="1400" dirty="0" err="1"/>
              <a:t>total_rec_int</a:t>
            </a:r>
            <a:r>
              <a:rPr lang="en-US" sz="1400" dirty="0"/>
              <a:t>, </a:t>
            </a:r>
            <a:r>
              <a:rPr lang="en-US" sz="1400" dirty="0" err="1"/>
              <a:t>acc_now_delinq</a:t>
            </a:r>
            <a:r>
              <a:rPr lang="en-US" sz="1400" dirty="0"/>
              <a:t>, collections_12_mths_ex_med, </a:t>
            </a:r>
            <a:r>
              <a:rPr lang="en-US" sz="1400" dirty="0" err="1"/>
              <a:t>tot_col_amt</a:t>
            </a:r>
            <a:r>
              <a:rPr lang="en-US" sz="1400" dirty="0"/>
              <a:t>, </a:t>
            </a:r>
            <a:r>
              <a:rPr lang="en-US" sz="1400" dirty="0" err="1"/>
              <a:t>member_id</a:t>
            </a:r>
            <a:r>
              <a:rPr lang="en-US" sz="1400" dirty="0"/>
              <a:t>, </a:t>
            </a:r>
            <a:r>
              <a:rPr lang="en-US" sz="1400" dirty="0" err="1"/>
              <a:t>emp_title</a:t>
            </a:r>
            <a:r>
              <a:rPr lang="en-US" sz="1400" dirty="0"/>
              <a:t>, </a:t>
            </a:r>
            <a:r>
              <a:rPr lang="en-US" sz="1400" dirty="0" err="1"/>
              <a:t>usr</a:t>
            </a:r>
            <a:r>
              <a:rPr lang="en-US" sz="1400" dirty="0"/>
              <a:t>, desc, </a:t>
            </a:r>
            <a:r>
              <a:rPr lang="en-US" sz="1400" dirty="0" err="1"/>
              <a:t>zip_code</a:t>
            </a:r>
            <a:r>
              <a:rPr lang="en-US" sz="1400" dirty="0"/>
              <a:t>, title, </a:t>
            </a:r>
            <a:r>
              <a:rPr lang="en-US" sz="1400" dirty="0" err="1"/>
              <a:t>issue_d</a:t>
            </a:r>
            <a:r>
              <a:rPr lang="en-US" sz="1400" dirty="0"/>
              <a:t>, </a:t>
            </a:r>
            <a:r>
              <a:rPr lang="en-US" sz="1400" dirty="0" err="1"/>
              <a:t>complete_d</a:t>
            </a:r>
            <a:r>
              <a:rPr lang="en-US" sz="1400" dirty="0"/>
              <a:t>, year, </a:t>
            </a:r>
            <a:r>
              <a:rPr lang="en-US" sz="1400" dirty="0" err="1"/>
              <a:t>interest_rate</a:t>
            </a:r>
            <a:endParaRPr lang="en-US" sz="1400" dirty="0"/>
          </a:p>
          <a:p>
            <a:pPr marL="182880" indent="-182880">
              <a:lnSpc>
                <a:spcPct val="100000"/>
              </a:lnSpc>
            </a:pPr>
            <a:endParaRPr lang="en-US" sz="2000" dirty="0"/>
          </a:p>
          <a:p>
            <a:pPr marL="182880" indent="-182880">
              <a:lnSpc>
                <a:spcPct val="100000"/>
              </a:lnSpc>
            </a:pPr>
            <a:r>
              <a:rPr lang="en-US" sz="2000" dirty="0"/>
              <a:t>Decide train, test, validation design:</a:t>
            </a:r>
          </a:p>
          <a:p>
            <a:pPr marL="640080" lvl="1" indent="-182880">
              <a:lnSpc>
                <a:spcPct val="100000"/>
              </a:lnSpc>
            </a:pPr>
            <a:r>
              <a:rPr lang="en-US" sz="1600" dirty="0"/>
              <a:t>Data is large, so OK to use all for feature selection and target encoding (not typical but makes it easier).</a:t>
            </a:r>
          </a:p>
          <a:p>
            <a:pPr marL="640080" lvl="1" indent="-182880">
              <a:lnSpc>
                <a:spcPct val="100000"/>
              </a:lnSpc>
            </a:pPr>
            <a:r>
              <a:rPr lang="en-US" sz="1600" dirty="0"/>
              <a:t>Set aside a random 20% for validation after the models are built.</a:t>
            </a:r>
          </a:p>
          <a:p>
            <a:pPr marL="640080" lvl="1" indent="-182880">
              <a:lnSpc>
                <a:spcPct val="100000"/>
              </a:lnSpc>
            </a:pPr>
            <a:r>
              <a:rPr lang="en-US" sz="1600" dirty="0"/>
              <a:t>Do bootstrap model building with 70/30 train/test split for each build.</a:t>
            </a:r>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06C5D015-118F-7946-793A-82D4C0DBDE65}"/>
              </a:ext>
            </a:extLst>
          </p:cNvPr>
          <p:cNvPicPr>
            <a:picLocks noChangeAspect="1"/>
          </p:cNvPicPr>
          <p:nvPr/>
        </p:nvPicPr>
        <p:blipFill>
          <a:blip r:embed="rId2"/>
          <a:stretch>
            <a:fillRect/>
          </a:stretch>
        </p:blipFill>
        <p:spPr>
          <a:xfrm>
            <a:off x="357194" y="1287075"/>
            <a:ext cx="3515783" cy="2501757"/>
          </a:xfrm>
          <a:prstGeom prst="rect">
            <a:avLst/>
          </a:prstGeom>
        </p:spPr>
      </p:pic>
      <p:sp>
        <p:nvSpPr>
          <p:cNvPr id="7" name="TextBox 6">
            <a:extLst>
              <a:ext uri="{FF2B5EF4-FFF2-40B4-BE49-F238E27FC236}">
                <a16:creationId xmlns:a16="http://schemas.microsoft.com/office/drawing/2014/main" id="{BEBEA572-6679-8D14-C251-EEEB3809A7C0}"/>
              </a:ext>
            </a:extLst>
          </p:cNvPr>
          <p:cNvSpPr txBox="1"/>
          <p:nvPr/>
        </p:nvSpPr>
        <p:spPr>
          <a:xfrm>
            <a:off x="3620573" y="2772729"/>
            <a:ext cx="5199960" cy="1077218"/>
          </a:xfrm>
          <a:prstGeom prst="rect">
            <a:avLst/>
          </a:prstGeom>
          <a:noFill/>
        </p:spPr>
        <p:txBody>
          <a:bodyPr wrap="square" rtlCol="0">
            <a:spAutoFit/>
          </a:bodyPr>
          <a:lstStyle/>
          <a:p>
            <a:pPr marL="137160" indent="-137160">
              <a:buFont typeface="Arial" panose="020B0604020202020204" pitchFamily="34" charset="0"/>
              <a:buChar char="•"/>
            </a:pPr>
            <a:r>
              <a:rPr lang="en-US" sz="1600" b="1" dirty="0">
                <a:solidFill>
                  <a:schemeClr val="accent6">
                    <a:lumMod val="75000"/>
                  </a:schemeClr>
                </a:solidFill>
              </a:rPr>
              <a:t>817,962 Goods</a:t>
            </a:r>
            <a:r>
              <a:rPr lang="en-US" sz="1600" dirty="0"/>
              <a:t>: Current, Fully Paid, Issued</a:t>
            </a:r>
          </a:p>
          <a:p>
            <a:pPr marL="137160" indent="-137160">
              <a:buFont typeface="Arial" panose="020B0604020202020204" pitchFamily="34" charset="0"/>
              <a:buChar char="•"/>
            </a:pPr>
            <a:r>
              <a:rPr lang="en-US" sz="1600" b="1" dirty="0">
                <a:solidFill>
                  <a:schemeClr val="accent2">
                    <a:lumMod val="75000"/>
                  </a:schemeClr>
                </a:solidFill>
              </a:rPr>
              <a:t>58,058 Bads</a:t>
            </a:r>
            <a:r>
              <a:rPr lang="en-US" sz="1600" dirty="0"/>
              <a:t>: Charged Off, Late (31-120 days), Charged Off</a:t>
            </a:r>
          </a:p>
          <a:p>
            <a:pPr marL="137160" indent="-137160">
              <a:buFont typeface="Arial" panose="020B0604020202020204" pitchFamily="34" charset="0"/>
              <a:buChar char="•"/>
            </a:pPr>
            <a:r>
              <a:rPr lang="en-US" sz="1600" b="1" dirty="0">
                <a:solidFill>
                  <a:schemeClr val="accent5">
                    <a:lumMod val="75000"/>
                  </a:schemeClr>
                </a:solidFill>
              </a:rPr>
              <a:t>11,359 Indeterminates</a:t>
            </a:r>
            <a:r>
              <a:rPr lang="en-US" sz="1600" dirty="0"/>
              <a:t>: In Grace Period, Late (16-30 days), Does not meet…</a:t>
            </a:r>
          </a:p>
        </p:txBody>
      </p:sp>
      <p:sp>
        <p:nvSpPr>
          <p:cNvPr id="8" name="Rectangle 7">
            <a:extLst>
              <a:ext uri="{FF2B5EF4-FFF2-40B4-BE49-F238E27FC236}">
                <a16:creationId xmlns:a16="http://schemas.microsoft.com/office/drawing/2014/main" id="{A2197E69-AB40-FC29-66AF-352FC095C418}"/>
              </a:ext>
            </a:extLst>
          </p:cNvPr>
          <p:cNvSpPr/>
          <p:nvPr/>
        </p:nvSpPr>
        <p:spPr>
          <a:xfrm>
            <a:off x="2266513" y="1807808"/>
            <a:ext cx="446618" cy="190325"/>
          </a:xfrm>
          <a:prstGeom prst="rect">
            <a:avLst/>
          </a:prstGeom>
          <a:solidFill>
            <a:schemeClr val="accent6">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FD0145-DD22-436A-7141-65D0AA7945CC}"/>
              </a:ext>
            </a:extLst>
          </p:cNvPr>
          <p:cNvSpPr/>
          <p:nvPr/>
        </p:nvSpPr>
        <p:spPr>
          <a:xfrm>
            <a:off x="2165131" y="2001457"/>
            <a:ext cx="548000" cy="190325"/>
          </a:xfrm>
          <a:prstGeom prst="rect">
            <a:avLst/>
          </a:prstGeom>
          <a:solidFill>
            <a:schemeClr val="accent6">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98941D-5F74-847C-B16F-8052E02BC977}"/>
              </a:ext>
            </a:extLst>
          </p:cNvPr>
          <p:cNvSpPr/>
          <p:nvPr/>
        </p:nvSpPr>
        <p:spPr>
          <a:xfrm>
            <a:off x="2266513" y="2582404"/>
            <a:ext cx="446618" cy="190325"/>
          </a:xfrm>
          <a:prstGeom prst="rect">
            <a:avLst/>
          </a:prstGeom>
          <a:solidFill>
            <a:schemeClr val="accent6">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F0DAED-23AD-CF31-4FCA-57683179FFCB}"/>
              </a:ext>
            </a:extLst>
          </p:cNvPr>
          <p:cNvSpPr/>
          <p:nvPr/>
        </p:nvSpPr>
        <p:spPr>
          <a:xfrm>
            <a:off x="2109519" y="2195106"/>
            <a:ext cx="603612" cy="190325"/>
          </a:xfrm>
          <a:prstGeom prst="rect">
            <a:avLst/>
          </a:prstGeom>
          <a:solidFill>
            <a:schemeClr val="accent2">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AAA1E2-8755-3430-58FB-1AEA5F28C402}"/>
              </a:ext>
            </a:extLst>
          </p:cNvPr>
          <p:cNvSpPr/>
          <p:nvPr/>
        </p:nvSpPr>
        <p:spPr>
          <a:xfrm>
            <a:off x="1834790" y="2388755"/>
            <a:ext cx="878341" cy="190325"/>
          </a:xfrm>
          <a:prstGeom prst="rect">
            <a:avLst/>
          </a:prstGeom>
          <a:solidFill>
            <a:schemeClr val="accent2">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CEF566-3ED7-F40D-2604-5C73F658CBB1}"/>
              </a:ext>
            </a:extLst>
          </p:cNvPr>
          <p:cNvSpPr/>
          <p:nvPr/>
        </p:nvSpPr>
        <p:spPr>
          <a:xfrm>
            <a:off x="2304434" y="3357000"/>
            <a:ext cx="408697" cy="190325"/>
          </a:xfrm>
          <a:prstGeom prst="rect">
            <a:avLst/>
          </a:prstGeom>
          <a:solidFill>
            <a:schemeClr val="accent2">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747BCE-23C0-D204-1734-CD01D26D6271}"/>
              </a:ext>
            </a:extLst>
          </p:cNvPr>
          <p:cNvSpPr/>
          <p:nvPr/>
        </p:nvSpPr>
        <p:spPr>
          <a:xfrm>
            <a:off x="1976608" y="2776053"/>
            <a:ext cx="736523" cy="190325"/>
          </a:xfrm>
          <a:prstGeom prst="rect">
            <a:avLst/>
          </a:prstGeom>
          <a:solidFill>
            <a:schemeClr val="accent5">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207775-58E7-9022-0B5D-8488D5CC24DA}"/>
              </a:ext>
            </a:extLst>
          </p:cNvPr>
          <p:cNvSpPr/>
          <p:nvPr/>
        </p:nvSpPr>
        <p:spPr>
          <a:xfrm>
            <a:off x="671683" y="3163351"/>
            <a:ext cx="2041448" cy="190325"/>
          </a:xfrm>
          <a:prstGeom prst="rect">
            <a:avLst/>
          </a:prstGeom>
          <a:solidFill>
            <a:schemeClr val="accent5">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37B963-3C1A-2AC5-EBF4-F28FBC84761A}"/>
              </a:ext>
            </a:extLst>
          </p:cNvPr>
          <p:cNvSpPr/>
          <p:nvPr/>
        </p:nvSpPr>
        <p:spPr>
          <a:xfrm>
            <a:off x="593834" y="3550648"/>
            <a:ext cx="2119297" cy="190325"/>
          </a:xfrm>
          <a:prstGeom prst="rect">
            <a:avLst/>
          </a:prstGeom>
          <a:solidFill>
            <a:schemeClr val="accent5">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6DA95-F682-77F3-F765-64BAB17AC0DC}"/>
              </a:ext>
            </a:extLst>
          </p:cNvPr>
          <p:cNvSpPr/>
          <p:nvPr/>
        </p:nvSpPr>
        <p:spPr>
          <a:xfrm>
            <a:off x="1834790" y="2969702"/>
            <a:ext cx="878341" cy="190325"/>
          </a:xfrm>
          <a:prstGeom prst="rect">
            <a:avLst/>
          </a:prstGeom>
          <a:solidFill>
            <a:schemeClr val="accent5">
              <a:lumMod val="75000"/>
              <a:alpha val="379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38D5FAD-EA93-7B1A-A1F0-5C31E9D92CA8}"/>
              </a:ext>
            </a:extLst>
          </p:cNvPr>
          <p:cNvSpPr txBox="1"/>
          <p:nvPr/>
        </p:nvSpPr>
        <p:spPr>
          <a:xfrm>
            <a:off x="4096349" y="1160478"/>
            <a:ext cx="4865572" cy="1323439"/>
          </a:xfrm>
          <a:prstGeom prst="rect">
            <a:avLst/>
          </a:prstGeom>
          <a:noFill/>
        </p:spPr>
        <p:txBody>
          <a:bodyPr wrap="square" rtlCol="0">
            <a:spAutoFit/>
          </a:bodyPr>
          <a:lstStyle/>
          <a:p>
            <a:r>
              <a:rPr lang="en-US" sz="1600" dirty="0"/>
              <a:t>Choose the goods and bads as the ones we are pretty sure about. </a:t>
            </a:r>
          </a:p>
          <a:p>
            <a:endParaRPr lang="en-US" sz="1600" dirty="0"/>
          </a:p>
          <a:p>
            <a:r>
              <a:rPr lang="en-US" sz="1600" dirty="0"/>
              <a:t>If we’re not sure, call them “Indeterminate” and don’t use them for the modeling.</a:t>
            </a:r>
          </a:p>
        </p:txBody>
      </p:sp>
      <p:sp>
        <p:nvSpPr>
          <p:cNvPr id="3" name="TextBox 2">
            <a:extLst>
              <a:ext uri="{FF2B5EF4-FFF2-40B4-BE49-F238E27FC236}">
                <a16:creationId xmlns:a16="http://schemas.microsoft.com/office/drawing/2014/main" id="{9BC8ED52-FE62-DD99-4512-C30B839C45F5}"/>
              </a:ext>
            </a:extLst>
          </p:cNvPr>
          <p:cNvSpPr txBox="1"/>
          <p:nvPr/>
        </p:nvSpPr>
        <p:spPr>
          <a:xfrm>
            <a:off x="3168869" y="4499336"/>
            <a:ext cx="3909981" cy="276999"/>
          </a:xfrm>
          <a:prstGeom prst="rect">
            <a:avLst/>
          </a:prstGeom>
          <a:noFill/>
        </p:spPr>
        <p:txBody>
          <a:bodyPr wrap="none" rtlCol="0">
            <a:spAutoFit/>
          </a:bodyPr>
          <a:lstStyle/>
          <a:p>
            <a:r>
              <a:rPr lang="en-US" sz="1200" dirty="0"/>
              <a:t>I tried to remove fields dealing with interest rate, late fees…</a:t>
            </a:r>
          </a:p>
        </p:txBody>
      </p:sp>
    </p:spTree>
    <p:extLst>
      <p:ext uri="{BB962C8B-B14F-4D97-AF65-F5344CB8AC3E}">
        <p14:creationId xmlns:p14="http://schemas.microsoft.com/office/powerpoint/2010/main" val="343130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Data Cleaning</a:t>
            </a:r>
          </a:p>
        </p:txBody>
      </p:sp>
      <p:sp>
        <p:nvSpPr>
          <p:cNvPr id="4" name="Slide Number Placeholder 3"/>
          <p:cNvSpPr>
            <a:spLocks noGrp="1"/>
          </p:cNvSpPr>
          <p:nvPr>
            <p:ph type="sldNum" sz="quarter" idx="12"/>
          </p:nvPr>
        </p:nvSpPr>
        <p:spPr/>
        <p:txBody>
          <a:bodyPr/>
          <a:lstStyle/>
          <a:p>
            <a:fld id="{88CD9788-50B9-FE4F-BD86-303CACCBE7E1}" type="slidenum">
              <a:rPr lang="en-US" smtClean="0"/>
              <a:t>33</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pPr marL="182880" indent="-182880">
              <a:lnSpc>
                <a:spcPct val="100000"/>
              </a:lnSpc>
            </a:pPr>
            <a:r>
              <a:rPr lang="en-US" sz="2000" dirty="0"/>
              <a:t>We remove fields that have too many missing values</a:t>
            </a:r>
          </a:p>
          <a:p>
            <a:pPr marL="182880" indent="-182880">
              <a:lnSpc>
                <a:spcPct val="100000"/>
              </a:lnSpc>
            </a:pPr>
            <a:endParaRPr lang="en-US" sz="2000" dirty="0"/>
          </a:p>
          <a:p>
            <a:pPr marL="182880" indent="-182880">
              <a:lnSpc>
                <a:spcPct val="100000"/>
              </a:lnSpc>
            </a:pPr>
            <a:r>
              <a:rPr lang="en-US" sz="2000" dirty="0"/>
              <a:t>We then just use the detailed credit class field “</a:t>
            </a:r>
            <a:r>
              <a:rPr lang="en-US" sz="2000" dirty="0" err="1"/>
              <a:t>sub_grade</a:t>
            </a:r>
            <a:r>
              <a:rPr lang="en-US" sz="2000" dirty="0"/>
              <a:t>” to impute the other field missing values. This isn’t necessarily the best thing to do but it demonstrates a reasonable and most common approach for field imputation.</a:t>
            </a:r>
          </a:p>
          <a:p>
            <a:pPr marL="182880" indent="-182880">
              <a:lnSpc>
                <a:spcPct val="100000"/>
              </a:lnSpc>
            </a:pPr>
            <a:endParaRPr lang="en-US" sz="2000" dirty="0"/>
          </a:p>
          <a:p>
            <a:pPr marL="182880" indent="-182880">
              <a:lnSpc>
                <a:spcPct val="100000"/>
              </a:lnSpc>
            </a:pPr>
            <a:r>
              <a:rPr lang="en-US" sz="2000" dirty="0"/>
              <a:t>For example, about 5% of the records are missing the field for length of employment, “</a:t>
            </a:r>
            <a:r>
              <a:rPr lang="en-US" sz="2000" dirty="0" err="1"/>
              <a:t>emp_length</a:t>
            </a:r>
            <a:r>
              <a:rPr lang="en-US" sz="2000" dirty="0"/>
              <a:t>”. So when a record is missing this field </a:t>
            </a:r>
            <a:r>
              <a:rPr lang="en-US" sz="2000" dirty="0" err="1"/>
              <a:t>emp_length</a:t>
            </a:r>
            <a:r>
              <a:rPr lang="en-US" sz="2000" dirty="0"/>
              <a:t>, we fill in this missing field value with the average of that field for all records that have the same value of the record’s credit class:</a:t>
            </a:r>
            <a:endParaRPr lang="en-US" sz="1200" dirty="0"/>
          </a:p>
          <a:p>
            <a:pPr marL="0" indent="0">
              <a:buNone/>
            </a:pPr>
            <a:endParaRPr lang="en-US" dirty="0"/>
          </a:p>
          <a:p>
            <a:endParaRPr lang="en-US" dirty="0"/>
          </a:p>
        </p:txBody>
      </p:sp>
      <p:pic>
        <p:nvPicPr>
          <p:cNvPr id="6" name="Picture 5">
            <a:extLst>
              <a:ext uri="{FF2B5EF4-FFF2-40B4-BE49-F238E27FC236}">
                <a16:creationId xmlns:a16="http://schemas.microsoft.com/office/drawing/2014/main" id="{EDCA4A2A-EB78-0BB7-9788-4BA1C3621501}"/>
              </a:ext>
            </a:extLst>
          </p:cNvPr>
          <p:cNvPicPr>
            <a:picLocks noChangeAspect="1"/>
          </p:cNvPicPr>
          <p:nvPr/>
        </p:nvPicPr>
        <p:blipFill>
          <a:blip r:embed="rId2"/>
          <a:stretch>
            <a:fillRect/>
          </a:stretch>
        </p:blipFill>
        <p:spPr>
          <a:xfrm>
            <a:off x="108311" y="5056913"/>
            <a:ext cx="8968754" cy="894436"/>
          </a:xfrm>
          <a:prstGeom prst="rect">
            <a:avLst/>
          </a:prstGeom>
        </p:spPr>
      </p:pic>
      <p:sp>
        <p:nvSpPr>
          <p:cNvPr id="3" name="TextBox 2">
            <a:extLst>
              <a:ext uri="{FF2B5EF4-FFF2-40B4-BE49-F238E27FC236}">
                <a16:creationId xmlns:a16="http://schemas.microsoft.com/office/drawing/2014/main" id="{CCE70B4A-0E97-6387-A69D-BEB7C8E54389}"/>
              </a:ext>
            </a:extLst>
          </p:cNvPr>
          <p:cNvSpPr txBox="1"/>
          <p:nvPr/>
        </p:nvSpPr>
        <p:spPr>
          <a:xfrm>
            <a:off x="1261515" y="6191292"/>
            <a:ext cx="2288191" cy="307777"/>
          </a:xfrm>
          <a:prstGeom prst="rect">
            <a:avLst/>
          </a:prstGeom>
          <a:noFill/>
        </p:spPr>
        <p:txBody>
          <a:bodyPr wrap="none" rtlCol="0">
            <a:spAutoFit/>
          </a:bodyPr>
          <a:lstStyle/>
          <a:p>
            <a:r>
              <a:rPr lang="en-US" sz="1400" dirty="0"/>
              <a:t>Group records by credit class</a:t>
            </a:r>
          </a:p>
        </p:txBody>
      </p:sp>
      <p:cxnSp>
        <p:nvCxnSpPr>
          <p:cNvPr id="8" name="Straight Arrow Connector 7">
            <a:extLst>
              <a:ext uri="{FF2B5EF4-FFF2-40B4-BE49-F238E27FC236}">
                <a16:creationId xmlns:a16="http://schemas.microsoft.com/office/drawing/2014/main" id="{18095670-5E23-6CF6-DA7A-EDACBE111A86}"/>
              </a:ext>
            </a:extLst>
          </p:cNvPr>
          <p:cNvCxnSpPr>
            <a:cxnSpLocks/>
          </p:cNvCxnSpPr>
          <p:nvPr/>
        </p:nvCxnSpPr>
        <p:spPr>
          <a:xfrm flipV="1">
            <a:off x="1981200" y="6002338"/>
            <a:ext cx="152400" cy="27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D9A2C2-7DFF-45A3-078B-0290053B48B7}"/>
              </a:ext>
            </a:extLst>
          </p:cNvPr>
          <p:cNvSpPr txBox="1"/>
          <p:nvPr/>
        </p:nvSpPr>
        <p:spPr>
          <a:xfrm>
            <a:off x="3726901" y="6191292"/>
            <a:ext cx="3054096" cy="523220"/>
          </a:xfrm>
          <a:prstGeom prst="rect">
            <a:avLst/>
          </a:prstGeom>
          <a:noFill/>
        </p:spPr>
        <p:txBody>
          <a:bodyPr wrap="square" rtlCol="0">
            <a:spAutoFit/>
          </a:bodyPr>
          <a:lstStyle/>
          <a:p>
            <a:pPr algn="ctr"/>
            <a:r>
              <a:rPr lang="en-US" sz="1400" dirty="0"/>
              <a:t>Fill in a missing field with the average of that field for that credit class.</a:t>
            </a:r>
          </a:p>
        </p:txBody>
      </p:sp>
      <p:cxnSp>
        <p:nvCxnSpPr>
          <p:cNvPr id="11" name="Straight Arrow Connector 10">
            <a:extLst>
              <a:ext uri="{FF2B5EF4-FFF2-40B4-BE49-F238E27FC236}">
                <a16:creationId xmlns:a16="http://schemas.microsoft.com/office/drawing/2014/main" id="{D01A127D-B624-7E49-35FB-5E2DC5BABCFD}"/>
              </a:ext>
            </a:extLst>
          </p:cNvPr>
          <p:cNvCxnSpPr>
            <a:cxnSpLocks/>
            <a:stCxn id="10" idx="0"/>
          </p:cNvCxnSpPr>
          <p:nvPr/>
        </p:nvCxnSpPr>
        <p:spPr>
          <a:xfrm flipV="1">
            <a:off x="5253949" y="6002338"/>
            <a:ext cx="262931" cy="18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diagram&#10;&#10;Description automatically generated">
            <a:extLst>
              <a:ext uri="{FF2B5EF4-FFF2-40B4-BE49-F238E27FC236}">
                <a16:creationId xmlns:a16="http://schemas.microsoft.com/office/drawing/2014/main" id="{F8B39C96-77A5-2FEE-80F2-9983E5A84DAB}"/>
              </a:ext>
            </a:extLst>
          </p:cNvPr>
          <p:cNvPicPr>
            <a:picLocks noChangeAspect="1"/>
          </p:cNvPicPr>
          <p:nvPr/>
        </p:nvPicPr>
        <p:blipFill>
          <a:blip r:embed="rId3"/>
          <a:stretch>
            <a:fillRect/>
          </a:stretch>
        </p:blipFill>
        <p:spPr>
          <a:xfrm>
            <a:off x="6247519" y="148952"/>
            <a:ext cx="2582008" cy="1506948"/>
          </a:xfrm>
          <a:prstGeom prst="rect">
            <a:avLst/>
          </a:prstGeom>
        </p:spPr>
      </p:pic>
      <p:sp>
        <p:nvSpPr>
          <p:cNvPr id="16" name="Oval 15">
            <a:extLst>
              <a:ext uri="{FF2B5EF4-FFF2-40B4-BE49-F238E27FC236}">
                <a16:creationId xmlns:a16="http://schemas.microsoft.com/office/drawing/2014/main" id="{60FF5A4F-E0D0-169B-A227-D0ACEC5722B8}"/>
              </a:ext>
            </a:extLst>
          </p:cNvPr>
          <p:cNvSpPr/>
          <p:nvPr/>
        </p:nvSpPr>
        <p:spPr>
          <a:xfrm>
            <a:off x="7304629" y="148952"/>
            <a:ext cx="396416" cy="34044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82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Building Variables From the Fields</a:t>
            </a:r>
          </a:p>
        </p:txBody>
      </p:sp>
      <p:sp>
        <p:nvSpPr>
          <p:cNvPr id="4" name="Slide Number Placeholder 3"/>
          <p:cNvSpPr>
            <a:spLocks noGrp="1"/>
          </p:cNvSpPr>
          <p:nvPr>
            <p:ph type="sldNum" sz="quarter" idx="12"/>
          </p:nvPr>
        </p:nvSpPr>
        <p:spPr/>
        <p:txBody>
          <a:bodyPr/>
          <a:lstStyle/>
          <a:p>
            <a:fld id="{88CD9788-50B9-FE4F-BD86-303CACCBE7E1}" type="slidenum">
              <a:rPr lang="en-US" smtClean="0"/>
              <a:t>34</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2040087"/>
            <a:ext cx="8656028" cy="3472742"/>
          </a:xfrm>
        </p:spPr>
        <p:txBody>
          <a:bodyPr>
            <a:normAutofit/>
          </a:bodyPr>
          <a:lstStyle/>
          <a:p>
            <a:pPr marL="182880" indent="-182880">
              <a:lnSpc>
                <a:spcPct val="100000"/>
              </a:lnSpc>
            </a:pPr>
            <a:r>
              <a:rPr lang="en-US" dirty="0"/>
              <a:t>After the design decisions, this step is the next most important.</a:t>
            </a:r>
          </a:p>
          <a:p>
            <a:pPr marL="182880" indent="-182880">
              <a:lnSpc>
                <a:spcPct val="100000"/>
              </a:lnSpc>
            </a:pPr>
            <a:r>
              <a:rPr lang="en-US" dirty="0"/>
              <a:t>Requires detailed understanding of the fields and business goals. </a:t>
            </a:r>
          </a:p>
          <a:p>
            <a:pPr marL="182880" indent="-182880">
              <a:lnSpc>
                <a:spcPct val="100000"/>
              </a:lnSpc>
            </a:pPr>
            <a:r>
              <a:rPr lang="en-US" dirty="0"/>
              <a:t>We don’t really have these for this problem, so we just make the best choices we can.</a:t>
            </a:r>
          </a:p>
          <a:p>
            <a:endParaRPr lang="en-US" dirty="0"/>
          </a:p>
        </p:txBody>
      </p:sp>
      <p:pic>
        <p:nvPicPr>
          <p:cNvPr id="3" name="Picture 2" descr="A screenshot of a diagram&#10;&#10;Description automatically generated">
            <a:extLst>
              <a:ext uri="{FF2B5EF4-FFF2-40B4-BE49-F238E27FC236}">
                <a16:creationId xmlns:a16="http://schemas.microsoft.com/office/drawing/2014/main" id="{B5DAA309-2B01-741C-6EE5-8E419DFF818A}"/>
              </a:ext>
            </a:extLst>
          </p:cNvPr>
          <p:cNvPicPr>
            <a:picLocks noChangeAspect="1"/>
          </p:cNvPicPr>
          <p:nvPr/>
        </p:nvPicPr>
        <p:blipFill>
          <a:blip r:embed="rId2"/>
          <a:stretch>
            <a:fillRect/>
          </a:stretch>
        </p:blipFill>
        <p:spPr>
          <a:xfrm>
            <a:off x="6570455" y="73431"/>
            <a:ext cx="2582008" cy="1506948"/>
          </a:xfrm>
          <a:prstGeom prst="rect">
            <a:avLst/>
          </a:prstGeom>
        </p:spPr>
      </p:pic>
      <p:sp>
        <p:nvSpPr>
          <p:cNvPr id="6" name="Oval 5">
            <a:extLst>
              <a:ext uri="{FF2B5EF4-FFF2-40B4-BE49-F238E27FC236}">
                <a16:creationId xmlns:a16="http://schemas.microsoft.com/office/drawing/2014/main" id="{A1BF32B0-A6C1-3BD3-EB48-A7896516D31D}"/>
              </a:ext>
            </a:extLst>
          </p:cNvPr>
          <p:cNvSpPr/>
          <p:nvPr/>
        </p:nvSpPr>
        <p:spPr>
          <a:xfrm>
            <a:off x="8087401" y="73431"/>
            <a:ext cx="480473" cy="34044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76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5" y="142143"/>
            <a:ext cx="8656027" cy="810531"/>
          </a:xfrm>
        </p:spPr>
        <p:txBody>
          <a:bodyPr>
            <a:noAutofit/>
          </a:bodyPr>
          <a:lstStyle/>
          <a:p>
            <a:r>
              <a:rPr lang="en-US" dirty="0">
                <a:latin typeface="+mn-lt"/>
              </a:rPr>
              <a:t>Separate Fields Into Numeric or Categorical</a:t>
            </a:r>
          </a:p>
        </p:txBody>
      </p:sp>
      <p:sp>
        <p:nvSpPr>
          <p:cNvPr id="4" name="Slide Number Placeholder 3"/>
          <p:cNvSpPr>
            <a:spLocks noGrp="1"/>
          </p:cNvSpPr>
          <p:nvPr>
            <p:ph type="sldNum" sz="quarter" idx="12"/>
          </p:nvPr>
        </p:nvSpPr>
        <p:spPr/>
        <p:txBody>
          <a:bodyPr/>
          <a:lstStyle/>
          <a:p>
            <a:fld id="{88CD9788-50B9-FE4F-BD86-303CACCBE7E1}" type="slidenum">
              <a:rPr lang="en-US" smtClean="0"/>
              <a:t>35</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1027072"/>
            <a:ext cx="8656028" cy="5426319"/>
          </a:xfrm>
        </p:spPr>
        <p:txBody>
          <a:bodyPr>
            <a:normAutofit/>
          </a:bodyPr>
          <a:lstStyle/>
          <a:p>
            <a:pPr marL="182880" indent="-182880">
              <a:lnSpc>
                <a:spcPct val="100000"/>
              </a:lnSpc>
            </a:pPr>
            <a:r>
              <a:rPr lang="en-US" sz="2000" dirty="0"/>
              <a:t>We must distinguish between fields that are numbers (numeric) and fields that are just categories (</a:t>
            </a:r>
            <a:r>
              <a:rPr lang="en-US" sz="2000" dirty="0" err="1"/>
              <a:t>categoricals</a:t>
            </a:r>
            <a:r>
              <a:rPr lang="en-US" sz="2000" dirty="0"/>
              <a:t>).</a:t>
            </a:r>
          </a:p>
          <a:p>
            <a:pPr marL="182880" indent="-182880">
              <a:lnSpc>
                <a:spcPct val="100000"/>
              </a:lnSpc>
            </a:pPr>
            <a:r>
              <a:rPr lang="en-US" sz="2000" dirty="0"/>
              <a:t>We use different methods to build variables for numeric and categorical fields, so we first decide which fields are categorical and which are numeric.</a:t>
            </a:r>
          </a:p>
          <a:p>
            <a:pPr marL="182880" indent="-182880">
              <a:lnSpc>
                <a:spcPct val="100000"/>
              </a:lnSpc>
            </a:pPr>
            <a:r>
              <a:rPr lang="en-US" sz="2000" dirty="0"/>
              <a:t>We have 33 fields remaining for which to build variables. 19 of these fields are numeric and 14 are categorical.</a:t>
            </a:r>
          </a:p>
          <a:p>
            <a:pPr marL="0" indent="0">
              <a:buNone/>
            </a:pPr>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93D84D15-F003-5739-5463-A4F2BCBBD707}"/>
              </a:ext>
            </a:extLst>
          </p:cNvPr>
          <p:cNvPicPr>
            <a:picLocks noChangeAspect="1"/>
          </p:cNvPicPr>
          <p:nvPr/>
        </p:nvPicPr>
        <p:blipFill>
          <a:blip r:embed="rId2"/>
          <a:stretch>
            <a:fillRect/>
          </a:stretch>
        </p:blipFill>
        <p:spPr>
          <a:xfrm>
            <a:off x="3243355" y="3281278"/>
            <a:ext cx="4860739" cy="3548263"/>
          </a:xfrm>
          <a:prstGeom prst="rect">
            <a:avLst/>
          </a:prstGeom>
        </p:spPr>
      </p:pic>
      <p:sp>
        <p:nvSpPr>
          <p:cNvPr id="8" name="TextBox 7">
            <a:extLst>
              <a:ext uri="{FF2B5EF4-FFF2-40B4-BE49-F238E27FC236}">
                <a16:creationId xmlns:a16="http://schemas.microsoft.com/office/drawing/2014/main" id="{090CB0A4-53FD-672D-F817-AD06EBB73FBC}"/>
              </a:ext>
            </a:extLst>
          </p:cNvPr>
          <p:cNvSpPr txBox="1"/>
          <p:nvPr/>
        </p:nvSpPr>
        <p:spPr>
          <a:xfrm>
            <a:off x="1465849" y="3224636"/>
            <a:ext cx="1811906" cy="307777"/>
          </a:xfrm>
          <a:prstGeom prst="rect">
            <a:avLst/>
          </a:prstGeom>
          <a:noFill/>
        </p:spPr>
        <p:txBody>
          <a:bodyPr wrap="none" rtlCol="0">
            <a:spAutoFit/>
          </a:bodyPr>
          <a:lstStyle/>
          <a:p>
            <a:r>
              <a:rPr lang="en-US" sz="1400" dirty="0"/>
              <a:t>Count the </a:t>
            </a:r>
            <a:r>
              <a:rPr lang="en-US" sz="1400" dirty="0" err="1"/>
              <a:t>categoricals</a:t>
            </a:r>
            <a:endParaRPr lang="en-US" sz="1400" dirty="0"/>
          </a:p>
        </p:txBody>
      </p:sp>
      <p:sp>
        <p:nvSpPr>
          <p:cNvPr id="9" name="TextBox 8">
            <a:extLst>
              <a:ext uri="{FF2B5EF4-FFF2-40B4-BE49-F238E27FC236}">
                <a16:creationId xmlns:a16="http://schemas.microsoft.com/office/drawing/2014/main" id="{91EACA49-4F25-45F8-7231-61538E912B6E}"/>
              </a:ext>
            </a:extLst>
          </p:cNvPr>
          <p:cNvSpPr txBox="1"/>
          <p:nvPr/>
        </p:nvSpPr>
        <p:spPr>
          <a:xfrm>
            <a:off x="1622398" y="3784394"/>
            <a:ext cx="1620957" cy="307777"/>
          </a:xfrm>
          <a:prstGeom prst="rect">
            <a:avLst/>
          </a:prstGeom>
          <a:noFill/>
        </p:spPr>
        <p:txBody>
          <a:bodyPr wrap="none" rtlCol="0">
            <a:spAutoFit/>
          </a:bodyPr>
          <a:lstStyle/>
          <a:p>
            <a:r>
              <a:rPr lang="en-US" sz="1400" dirty="0"/>
              <a:t>Count the </a:t>
            </a:r>
            <a:r>
              <a:rPr lang="en-US" sz="1400" dirty="0" err="1"/>
              <a:t>numerics</a:t>
            </a:r>
            <a:endParaRPr lang="en-US" sz="1400" dirty="0"/>
          </a:p>
        </p:txBody>
      </p:sp>
      <p:sp>
        <p:nvSpPr>
          <p:cNvPr id="10" name="TextBox 9">
            <a:extLst>
              <a:ext uri="{FF2B5EF4-FFF2-40B4-BE49-F238E27FC236}">
                <a16:creationId xmlns:a16="http://schemas.microsoft.com/office/drawing/2014/main" id="{0BB3AF34-EBF2-6B27-357A-3D56DA51630A}"/>
              </a:ext>
            </a:extLst>
          </p:cNvPr>
          <p:cNvSpPr txBox="1"/>
          <p:nvPr/>
        </p:nvSpPr>
        <p:spPr>
          <a:xfrm>
            <a:off x="1815144" y="4357296"/>
            <a:ext cx="1428211" cy="307777"/>
          </a:xfrm>
          <a:prstGeom prst="rect">
            <a:avLst/>
          </a:prstGeom>
          <a:noFill/>
        </p:spPr>
        <p:txBody>
          <a:bodyPr wrap="none" rtlCol="0">
            <a:spAutoFit/>
          </a:bodyPr>
          <a:lstStyle/>
          <a:p>
            <a:r>
              <a:rPr lang="en-US" sz="1400" dirty="0"/>
              <a:t>List the </a:t>
            </a:r>
            <a:r>
              <a:rPr lang="en-US" sz="1400" dirty="0" err="1"/>
              <a:t>numerics</a:t>
            </a:r>
            <a:endParaRPr lang="en-US" sz="1400" dirty="0"/>
          </a:p>
        </p:txBody>
      </p:sp>
      <p:sp>
        <p:nvSpPr>
          <p:cNvPr id="11" name="TextBox 10">
            <a:extLst>
              <a:ext uri="{FF2B5EF4-FFF2-40B4-BE49-F238E27FC236}">
                <a16:creationId xmlns:a16="http://schemas.microsoft.com/office/drawing/2014/main" id="{B5807C4D-3C6D-1754-7258-AF6118BBD340}"/>
              </a:ext>
            </a:extLst>
          </p:cNvPr>
          <p:cNvSpPr txBox="1"/>
          <p:nvPr/>
        </p:nvSpPr>
        <p:spPr>
          <a:xfrm>
            <a:off x="1658529" y="5677039"/>
            <a:ext cx="1619226" cy="307777"/>
          </a:xfrm>
          <a:prstGeom prst="rect">
            <a:avLst/>
          </a:prstGeom>
          <a:noFill/>
        </p:spPr>
        <p:txBody>
          <a:bodyPr wrap="none" rtlCol="0">
            <a:spAutoFit/>
          </a:bodyPr>
          <a:lstStyle/>
          <a:p>
            <a:r>
              <a:rPr lang="en-US" sz="1400" dirty="0"/>
              <a:t>List the </a:t>
            </a:r>
            <a:r>
              <a:rPr lang="en-US" sz="1400" dirty="0" err="1"/>
              <a:t>categoricals</a:t>
            </a:r>
            <a:endParaRPr lang="en-US" sz="1400" dirty="0"/>
          </a:p>
        </p:txBody>
      </p:sp>
    </p:spTree>
    <p:extLst>
      <p:ext uri="{BB962C8B-B14F-4D97-AF65-F5344CB8AC3E}">
        <p14:creationId xmlns:p14="http://schemas.microsoft.com/office/powerpoint/2010/main" val="6868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Build Variables from the Fields</a:t>
            </a:r>
          </a:p>
        </p:txBody>
      </p:sp>
      <p:sp>
        <p:nvSpPr>
          <p:cNvPr id="4" name="Slide Number Placeholder 3"/>
          <p:cNvSpPr>
            <a:spLocks noGrp="1"/>
          </p:cNvSpPr>
          <p:nvPr>
            <p:ph type="sldNum" sz="quarter" idx="12"/>
          </p:nvPr>
        </p:nvSpPr>
        <p:spPr/>
        <p:txBody>
          <a:bodyPr/>
          <a:lstStyle/>
          <a:p>
            <a:fld id="{88CD9788-50B9-FE4F-BD86-303CACCBE7E1}" type="slidenum">
              <a:rPr lang="en-US" smtClean="0"/>
              <a:t>36</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383611" y="1112594"/>
            <a:ext cx="8656028" cy="5426319"/>
          </a:xfrm>
        </p:spPr>
        <p:txBody>
          <a:bodyPr>
            <a:normAutofit fontScale="92500" lnSpcReduction="10000"/>
          </a:bodyPr>
          <a:lstStyle/>
          <a:p>
            <a:pPr marL="182880" indent="-182880">
              <a:lnSpc>
                <a:spcPct val="100000"/>
              </a:lnSpc>
            </a:pPr>
            <a:r>
              <a:rPr lang="en-US" sz="2000" dirty="0"/>
              <a:t>We really should use expert guidance to build good variables, but we don’t have this for this problem. So we just do some very generic things.</a:t>
            </a:r>
          </a:p>
          <a:p>
            <a:pPr marL="182880" indent="-182880">
              <a:lnSpc>
                <a:spcPct val="100000"/>
              </a:lnSpc>
            </a:pPr>
            <a:r>
              <a:rPr lang="en-US" sz="2000" dirty="0"/>
              <a:t>Numeric fields to variables:</a:t>
            </a:r>
          </a:p>
          <a:p>
            <a:pPr marL="640080" lvl="1" indent="-182880">
              <a:lnSpc>
                <a:spcPct val="100000"/>
              </a:lnSpc>
            </a:pPr>
            <a:r>
              <a:rPr lang="en-US" sz="1600" dirty="0"/>
              <a:t>Each numeric field becomes a variable: 19 variables.</a:t>
            </a:r>
          </a:p>
          <a:p>
            <a:pPr marL="640080" lvl="1" indent="-182880">
              <a:lnSpc>
                <a:spcPct val="100000"/>
              </a:lnSpc>
            </a:pPr>
            <a:r>
              <a:rPr lang="en-US" sz="1600" dirty="0"/>
              <a:t>We make all possible ratios of all numeric fields:  19*18/2 = 171 variables.</a:t>
            </a:r>
          </a:p>
          <a:p>
            <a:pPr marL="182880" indent="-182880">
              <a:lnSpc>
                <a:spcPct val="100000"/>
              </a:lnSpc>
            </a:pPr>
            <a:r>
              <a:rPr lang="en-US" sz="2000" dirty="0"/>
              <a:t>Categorical fields to variables:</a:t>
            </a:r>
          </a:p>
          <a:p>
            <a:pPr marL="640080" lvl="1" indent="-182880">
              <a:lnSpc>
                <a:spcPct val="100000"/>
              </a:lnSpc>
            </a:pPr>
            <a:r>
              <a:rPr lang="en-US" sz="1600" dirty="0"/>
              <a:t>We look at the cardinality of the 14 </a:t>
            </a:r>
            <a:r>
              <a:rPr lang="en-US" sz="1600" dirty="0" err="1"/>
              <a:t>categoricals</a:t>
            </a:r>
            <a:r>
              <a:rPr lang="en-US" sz="1600" dirty="0"/>
              <a:t>:</a:t>
            </a:r>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640080" lvl="1" indent="-182880">
              <a:lnSpc>
                <a:spcPct val="100000"/>
              </a:lnSpc>
            </a:pPr>
            <a:endParaRPr lang="en-US" sz="1600" dirty="0"/>
          </a:p>
          <a:p>
            <a:pPr marL="457200" lvl="1" indent="0">
              <a:lnSpc>
                <a:spcPct val="100000"/>
              </a:lnSpc>
              <a:buNone/>
            </a:pPr>
            <a:endParaRPr lang="en-US" sz="1600" dirty="0"/>
          </a:p>
          <a:p>
            <a:pPr marL="182880" indent="-182880">
              <a:lnSpc>
                <a:spcPct val="100000"/>
              </a:lnSpc>
            </a:pPr>
            <a:endParaRPr lang="en-US" sz="2000" dirty="0"/>
          </a:p>
          <a:p>
            <a:pPr marL="182880" indent="-182880">
              <a:lnSpc>
                <a:spcPct val="100000"/>
              </a:lnSpc>
            </a:pPr>
            <a:r>
              <a:rPr lang="en-US" sz="2000" dirty="0"/>
              <a:t>Total number of candidate variables for modeling is 19 + 171 + 37 + 64 = 291.</a:t>
            </a:r>
          </a:p>
          <a:p>
            <a:pPr marL="182880" indent="-182880">
              <a:lnSpc>
                <a:spcPct val="100000"/>
              </a:lnSpc>
            </a:pPr>
            <a:endParaRPr lang="en-US" sz="2000" dirty="0"/>
          </a:p>
          <a:p>
            <a:pPr marL="0" indent="0">
              <a:lnSpc>
                <a:spcPct val="100000"/>
              </a:lnSpc>
              <a:buNone/>
            </a:pPr>
            <a:endParaRPr lang="en-US" sz="2000" dirty="0"/>
          </a:p>
          <a:p>
            <a:pPr marL="0" indent="0">
              <a:lnSpc>
                <a:spcPct val="100000"/>
              </a:lnSpc>
              <a:buNone/>
            </a:pPr>
            <a:endParaRPr lang="en-US" sz="2000" dirty="0"/>
          </a:p>
          <a:p>
            <a:pPr marL="0" indent="0">
              <a:lnSpc>
                <a:spcPct val="100000"/>
              </a:lnSpc>
              <a:buNone/>
            </a:pPr>
            <a:endParaRPr lang="en-US" sz="2000" dirty="0"/>
          </a:p>
          <a:p>
            <a:pPr marL="182880" indent="-182880">
              <a:lnSpc>
                <a:spcPct val="100000"/>
              </a:lnSpc>
            </a:pPr>
            <a:endParaRPr lang="en-US" sz="2000" dirty="0"/>
          </a:p>
          <a:p>
            <a:pPr marL="0" indent="0">
              <a:buNone/>
            </a:pPr>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B890989F-083B-606E-D09C-A1EFC80FEB9F}"/>
              </a:ext>
            </a:extLst>
          </p:cNvPr>
          <p:cNvPicPr>
            <a:picLocks noChangeAspect="1"/>
          </p:cNvPicPr>
          <p:nvPr/>
        </p:nvPicPr>
        <p:blipFill>
          <a:blip r:embed="rId2"/>
          <a:stretch>
            <a:fillRect/>
          </a:stretch>
        </p:blipFill>
        <p:spPr>
          <a:xfrm>
            <a:off x="479966" y="3421736"/>
            <a:ext cx="2076450" cy="2398261"/>
          </a:xfrm>
          <a:prstGeom prst="rect">
            <a:avLst/>
          </a:prstGeom>
        </p:spPr>
      </p:pic>
      <p:sp>
        <p:nvSpPr>
          <p:cNvPr id="7" name="TextBox 6">
            <a:extLst>
              <a:ext uri="{FF2B5EF4-FFF2-40B4-BE49-F238E27FC236}">
                <a16:creationId xmlns:a16="http://schemas.microsoft.com/office/drawing/2014/main" id="{DFACCA14-6B1D-2E0D-1287-1512A3E1EE27}"/>
              </a:ext>
            </a:extLst>
          </p:cNvPr>
          <p:cNvSpPr txBox="1"/>
          <p:nvPr/>
        </p:nvSpPr>
        <p:spPr>
          <a:xfrm>
            <a:off x="2652771" y="3644902"/>
            <a:ext cx="6024045" cy="1477328"/>
          </a:xfrm>
          <a:prstGeom prst="rect">
            <a:avLst/>
          </a:prstGeom>
          <a:noFill/>
        </p:spPr>
        <p:txBody>
          <a:bodyPr wrap="square" rtlCol="0">
            <a:spAutoFit/>
          </a:bodyPr>
          <a:lstStyle/>
          <a:p>
            <a:pPr marL="137160" indent="-137160">
              <a:buFont typeface="Arial" panose="020B0604020202020204" pitchFamily="34" charset="0"/>
              <a:buChar char="•"/>
            </a:pPr>
            <a:r>
              <a:rPr lang="en-US" dirty="0"/>
              <a:t>If the cardinality isn’t too high we do </a:t>
            </a:r>
            <a:r>
              <a:rPr lang="en-US" b="1" dirty="0"/>
              <a:t>one hot encoding</a:t>
            </a:r>
            <a:r>
              <a:rPr lang="en-US" dirty="0"/>
              <a:t>. We do this for 11 of the 14 </a:t>
            </a:r>
            <a:r>
              <a:rPr lang="en-US" dirty="0" err="1"/>
              <a:t>categoricals</a:t>
            </a:r>
            <a:r>
              <a:rPr lang="en-US" dirty="0"/>
              <a:t>. This makes 37 variables.</a:t>
            </a:r>
          </a:p>
          <a:p>
            <a:endParaRPr lang="en-US" dirty="0"/>
          </a:p>
          <a:p>
            <a:pPr marL="137160" indent="-137160">
              <a:buFont typeface="Arial" panose="020B0604020202020204" pitchFamily="34" charset="0"/>
              <a:buChar char="•"/>
            </a:pPr>
            <a:r>
              <a:rPr lang="en-US" dirty="0"/>
              <a:t>If the cardinality is bigger than 2 we also do </a:t>
            </a:r>
            <a:r>
              <a:rPr lang="en-US" b="1" dirty="0"/>
              <a:t>target encoding</a:t>
            </a:r>
            <a:r>
              <a:rPr lang="en-US" dirty="0"/>
              <a:t>. This makes 64 variables.</a:t>
            </a:r>
          </a:p>
        </p:txBody>
      </p:sp>
    </p:spTree>
    <p:extLst>
      <p:ext uri="{BB962C8B-B14F-4D97-AF65-F5344CB8AC3E}">
        <p14:creationId xmlns:p14="http://schemas.microsoft.com/office/powerpoint/2010/main" val="580313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Feature Selection</a:t>
            </a:r>
          </a:p>
        </p:txBody>
      </p:sp>
      <p:sp>
        <p:nvSpPr>
          <p:cNvPr id="4" name="Slide Number Placeholder 3"/>
          <p:cNvSpPr>
            <a:spLocks noGrp="1"/>
          </p:cNvSpPr>
          <p:nvPr>
            <p:ph type="sldNum" sz="quarter" idx="12"/>
          </p:nvPr>
        </p:nvSpPr>
        <p:spPr/>
        <p:txBody>
          <a:bodyPr/>
          <a:lstStyle/>
          <a:p>
            <a:fld id="{88CD9788-50B9-FE4F-BD86-303CACCBE7E1}" type="slidenum">
              <a:rPr lang="en-US" smtClean="0"/>
              <a:t>37</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43986" y="2835084"/>
            <a:ext cx="8656028" cy="3880773"/>
          </a:xfrm>
        </p:spPr>
        <p:txBody>
          <a:bodyPr>
            <a:normAutofit/>
          </a:bodyPr>
          <a:lstStyle/>
          <a:p>
            <a:pPr marL="182880" indent="-182880">
              <a:lnSpc>
                <a:spcPct val="100000"/>
              </a:lnSpc>
            </a:pPr>
            <a:r>
              <a:rPr lang="en-US" sz="2000" dirty="0"/>
              <a:t>Nonlinear models struggle when there are too many input variables. We have 291 candidate variables.</a:t>
            </a:r>
          </a:p>
          <a:p>
            <a:pPr marL="182880" indent="-182880">
              <a:lnSpc>
                <a:spcPct val="100000"/>
              </a:lnSpc>
            </a:pPr>
            <a:r>
              <a:rPr lang="en-US" sz="2000" dirty="0"/>
              <a:t>Reducing the number of variables also makes the models run faster, so we can do better in exploring model parameters (tuning the models).</a:t>
            </a:r>
          </a:p>
          <a:p>
            <a:pPr marL="182880" indent="-182880">
              <a:lnSpc>
                <a:spcPct val="100000"/>
              </a:lnSpc>
            </a:pPr>
            <a:r>
              <a:rPr lang="en-US" sz="2000" dirty="0"/>
              <a:t>The classic way to reduce the number of variables for supervised models is </a:t>
            </a:r>
            <a:r>
              <a:rPr lang="en-US" sz="2000" b="1" dirty="0"/>
              <a:t>feature selection</a:t>
            </a:r>
            <a:r>
              <a:rPr lang="en-US" sz="2000" dirty="0"/>
              <a:t>, meaning we select only some of the candidate variables and throw away the rest.</a:t>
            </a:r>
          </a:p>
          <a:p>
            <a:pPr marL="182880" indent="-182880">
              <a:lnSpc>
                <a:spcPct val="100000"/>
              </a:lnSpc>
            </a:pPr>
            <a:r>
              <a:rPr lang="en-US" sz="2000" dirty="0"/>
              <a:t>We use a simple and fast method to throw away about 80% of the variables (filter).</a:t>
            </a:r>
          </a:p>
          <a:p>
            <a:pPr marL="182880" indent="-182880">
              <a:lnSpc>
                <a:spcPct val="100000"/>
              </a:lnSpc>
            </a:pPr>
            <a:r>
              <a:rPr lang="en-US" sz="2000" dirty="0"/>
              <a:t>Then we use a slow but better method to get to a final short list (wrapper).</a:t>
            </a:r>
          </a:p>
          <a:p>
            <a:pPr marL="182880" indent="-182880">
              <a:lnSpc>
                <a:spcPct val="100000"/>
              </a:lnSpc>
            </a:pPr>
            <a:endParaRPr lang="en-US" sz="2000" dirty="0"/>
          </a:p>
          <a:p>
            <a:pPr marL="0" indent="0">
              <a:buNone/>
            </a:pPr>
            <a:endParaRPr lang="en-US" dirty="0"/>
          </a:p>
          <a:p>
            <a:endParaRPr lang="en-US" dirty="0"/>
          </a:p>
        </p:txBody>
      </p:sp>
      <p:pic>
        <p:nvPicPr>
          <p:cNvPr id="6" name="Picture 5" descr="A diagram of a diagram&#10;&#10;Description automatically generated">
            <a:extLst>
              <a:ext uri="{FF2B5EF4-FFF2-40B4-BE49-F238E27FC236}">
                <a16:creationId xmlns:a16="http://schemas.microsoft.com/office/drawing/2014/main" id="{DFF2815E-89BF-B637-6568-AF184A8FF1AB}"/>
              </a:ext>
            </a:extLst>
          </p:cNvPr>
          <p:cNvPicPr>
            <a:picLocks noChangeAspect="1"/>
          </p:cNvPicPr>
          <p:nvPr/>
        </p:nvPicPr>
        <p:blipFill>
          <a:blip r:embed="rId2"/>
          <a:stretch>
            <a:fillRect/>
          </a:stretch>
        </p:blipFill>
        <p:spPr>
          <a:xfrm>
            <a:off x="3682656" y="240484"/>
            <a:ext cx="2866139" cy="2509698"/>
          </a:xfrm>
          <a:prstGeom prst="rect">
            <a:avLst/>
          </a:prstGeom>
        </p:spPr>
      </p:pic>
      <p:pic>
        <p:nvPicPr>
          <p:cNvPr id="3" name="Picture 2" descr="A screenshot of a diagram&#10;&#10;Description automatically generated">
            <a:extLst>
              <a:ext uri="{FF2B5EF4-FFF2-40B4-BE49-F238E27FC236}">
                <a16:creationId xmlns:a16="http://schemas.microsoft.com/office/drawing/2014/main" id="{2E258A53-7F56-EC8C-E722-CD49CA545638}"/>
              </a:ext>
            </a:extLst>
          </p:cNvPr>
          <p:cNvPicPr>
            <a:picLocks noChangeAspect="1"/>
          </p:cNvPicPr>
          <p:nvPr/>
        </p:nvPicPr>
        <p:blipFill>
          <a:blip r:embed="rId3"/>
          <a:stretch>
            <a:fillRect/>
          </a:stretch>
        </p:blipFill>
        <p:spPr>
          <a:xfrm>
            <a:off x="6511796" y="350654"/>
            <a:ext cx="2582008" cy="1506948"/>
          </a:xfrm>
          <a:prstGeom prst="rect">
            <a:avLst/>
          </a:prstGeom>
        </p:spPr>
      </p:pic>
      <p:sp>
        <p:nvSpPr>
          <p:cNvPr id="7" name="Oval 6">
            <a:extLst>
              <a:ext uri="{FF2B5EF4-FFF2-40B4-BE49-F238E27FC236}">
                <a16:creationId xmlns:a16="http://schemas.microsoft.com/office/drawing/2014/main" id="{EB296905-906C-D736-8334-8854F0DDCD37}"/>
              </a:ext>
            </a:extLst>
          </p:cNvPr>
          <p:cNvSpPr/>
          <p:nvPr/>
        </p:nvSpPr>
        <p:spPr>
          <a:xfrm>
            <a:off x="8573156" y="334796"/>
            <a:ext cx="520648" cy="34044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04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4895E06-B360-DB65-467E-B8D3E132AD04}"/>
              </a:ext>
            </a:extLst>
          </p:cNvPr>
          <p:cNvPicPr>
            <a:picLocks noChangeAspect="1"/>
          </p:cNvPicPr>
          <p:nvPr/>
        </p:nvPicPr>
        <p:blipFill>
          <a:blip r:embed="rId2"/>
          <a:stretch>
            <a:fillRect/>
          </a:stretch>
        </p:blipFill>
        <p:spPr>
          <a:xfrm>
            <a:off x="2303823" y="3201967"/>
            <a:ext cx="3225315" cy="2859322"/>
          </a:xfrm>
          <a:prstGeom prst="rect">
            <a:avLst/>
          </a:prstGeom>
        </p:spPr>
      </p:pic>
      <p:pic>
        <p:nvPicPr>
          <p:cNvPr id="22" name="Picture 21">
            <a:extLst>
              <a:ext uri="{FF2B5EF4-FFF2-40B4-BE49-F238E27FC236}">
                <a16:creationId xmlns:a16="http://schemas.microsoft.com/office/drawing/2014/main" id="{60746A27-0BE9-A072-D3E8-95C4D50A16EE}"/>
              </a:ext>
            </a:extLst>
          </p:cNvPr>
          <p:cNvPicPr>
            <a:picLocks noChangeAspect="1"/>
          </p:cNvPicPr>
          <p:nvPr/>
        </p:nvPicPr>
        <p:blipFill>
          <a:blip r:embed="rId3"/>
          <a:stretch>
            <a:fillRect/>
          </a:stretch>
        </p:blipFill>
        <p:spPr>
          <a:xfrm>
            <a:off x="5832569" y="3176693"/>
            <a:ext cx="3004194" cy="2851697"/>
          </a:xfrm>
          <a:prstGeom prst="rect">
            <a:avLst/>
          </a:prstGeom>
        </p:spPr>
      </p:pic>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191436" y="829610"/>
            <a:ext cx="8739198" cy="6174990"/>
          </a:xfrm>
        </p:spPr>
        <p:txBody>
          <a:bodyPr>
            <a:normAutofit fontScale="92500" lnSpcReduction="10000"/>
          </a:bodyPr>
          <a:lstStyle/>
          <a:p>
            <a:pPr marL="182880" indent="-182880">
              <a:lnSpc>
                <a:spcPct val="100000"/>
              </a:lnSpc>
              <a:spcBef>
                <a:spcPts val="1200"/>
              </a:spcBef>
            </a:pPr>
            <a:r>
              <a:rPr lang="en-US" sz="2000" dirty="0"/>
              <a:t>We start with 291 candidate input variables.</a:t>
            </a:r>
          </a:p>
          <a:p>
            <a:pPr marL="182880" indent="-182880">
              <a:lnSpc>
                <a:spcPct val="100000"/>
              </a:lnSpc>
              <a:spcBef>
                <a:spcPts val="1200"/>
              </a:spcBef>
            </a:pPr>
            <a:r>
              <a:rPr lang="en-US" sz="2000" dirty="0"/>
              <a:t>For each variable we do a univariate test to see how well that input variable by itself predicts the dependent variable.</a:t>
            </a:r>
          </a:p>
          <a:p>
            <a:pPr marL="182880" indent="-182880">
              <a:lnSpc>
                <a:spcPct val="100000"/>
              </a:lnSpc>
              <a:spcBef>
                <a:spcPts val="1200"/>
              </a:spcBef>
            </a:pPr>
            <a:r>
              <a:rPr lang="en-US" sz="2000" dirty="0"/>
              <a:t>We can use any reasonable measure of goodness, and a quick and good measure for a binary classification (good/bad prediction) is a KS test. The higher the KS the better.</a:t>
            </a:r>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endParaRPr lang="en-US" sz="2000" dirty="0"/>
          </a:p>
          <a:p>
            <a:pPr marL="182880" indent="-182880">
              <a:lnSpc>
                <a:spcPct val="100000"/>
              </a:lnSpc>
              <a:spcBef>
                <a:spcPts val="1200"/>
              </a:spcBef>
            </a:pPr>
            <a:r>
              <a:rPr lang="en-US" sz="2000" dirty="0"/>
              <a:t>We use this filter method to throw away all but the top 40 candidate input variables.</a:t>
            </a:r>
          </a:p>
          <a:p>
            <a:pPr marL="0" indent="0">
              <a:buNone/>
            </a:pPr>
            <a:endParaRPr lang="en-US" dirty="0"/>
          </a:p>
          <a:p>
            <a:endParaRPr lang="en-US" dirty="0"/>
          </a:p>
        </p:txBody>
      </p:sp>
      <p:sp>
        <p:nvSpPr>
          <p:cNvPr id="2" name="Title 1"/>
          <p:cNvSpPr>
            <a:spLocks noGrp="1"/>
          </p:cNvSpPr>
          <p:nvPr>
            <p:ph type="title"/>
          </p:nvPr>
        </p:nvSpPr>
        <p:spPr>
          <a:xfrm>
            <a:off x="160816" y="142143"/>
            <a:ext cx="7886700" cy="810531"/>
          </a:xfrm>
        </p:spPr>
        <p:txBody>
          <a:bodyPr>
            <a:normAutofit/>
          </a:bodyPr>
          <a:lstStyle/>
          <a:p>
            <a:r>
              <a:rPr lang="en-US" dirty="0">
                <a:latin typeface="+mn-lt"/>
              </a:rPr>
              <a:t>Feature Selection: Filter</a:t>
            </a:r>
          </a:p>
        </p:txBody>
      </p:sp>
      <p:sp>
        <p:nvSpPr>
          <p:cNvPr id="4" name="Slide Number Placeholder 3"/>
          <p:cNvSpPr>
            <a:spLocks noGrp="1"/>
          </p:cNvSpPr>
          <p:nvPr>
            <p:ph type="sldNum" sz="quarter" idx="12"/>
          </p:nvPr>
        </p:nvSpPr>
        <p:spPr>
          <a:xfrm>
            <a:off x="8574619" y="6517218"/>
            <a:ext cx="524289" cy="365125"/>
          </a:xfrm>
        </p:spPr>
        <p:txBody>
          <a:bodyPr/>
          <a:lstStyle/>
          <a:p>
            <a:fld id="{88CD9788-50B9-FE4F-BD86-303CACCBE7E1}" type="slidenum">
              <a:rPr lang="en-US" smtClean="0"/>
              <a:t>38</a:t>
            </a:fld>
            <a:endParaRPr lang="en-US"/>
          </a:p>
        </p:txBody>
      </p:sp>
      <p:sp>
        <p:nvSpPr>
          <p:cNvPr id="9" name="TextBox 8">
            <a:extLst>
              <a:ext uri="{FF2B5EF4-FFF2-40B4-BE49-F238E27FC236}">
                <a16:creationId xmlns:a16="http://schemas.microsoft.com/office/drawing/2014/main" id="{D5563E95-2F78-AC33-A549-B3ADD9134D31}"/>
              </a:ext>
            </a:extLst>
          </p:cNvPr>
          <p:cNvSpPr txBox="1"/>
          <p:nvPr/>
        </p:nvSpPr>
        <p:spPr>
          <a:xfrm>
            <a:off x="3038938" y="2669807"/>
            <a:ext cx="2130455" cy="307777"/>
          </a:xfrm>
          <a:prstGeom prst="rect">
            <a:avLst/>
          </a:prstGeom>
          <a:noFill/>
        </p:spPr>
        <p:txBody>
          <a:bodyPr wrap="none" rtlCol="0">
            <a:spAutoFit/>
          </a:bodyPr>
          <a:lstStyle/>
          <a:p>
            <a:r>
              <a:rPr lang="en-US" sz="1400" dirty="0"/>
              <a:t>Top 10 predictive variables</a:t>
            </a:r>
          </a:p>
        </p:txBody>
      </p:sp>
      <p:sp>
        <p:nvSpPr>
          <p:cNvPr id="10" name="TextBox 9">
            <a:extLst>
              <a:ext uri="{FF2B5EF4-FFF2-40B4-BE49-F238E27FC236}">
                <a16:creationId xmlns:a16="http://schemas.microsoft.com/office/drawing/2014/main" id="{3C35B56F-54F2-18FC-A681-6B671333EBFC}"/>
              </a:ext>
            </a:extLst>
          </p:cNvPr>
          <p:cNvSpPr txBox="1"/>
          <p:nvPr/>
        </p:nvSpPr>
        <p:spPr>
          <a:xfrm>
            <a:off x="6197590" y="2724565"/>
            <a:ext cx="2416239" cy="307777"/>
          </a:xfrm>
          <a:prstGeom prst="rect">
            <a:avLst/>
          </a:prstGeom>
          <a:noFill/>
        </p:spPr>
        <p:txBody>
          <a:bodyPr wrap="none" rtlCol="0">
            <a:spAutoFit/>
          </a:bodyPr>
          <a:lstStyle/>
          <a:p>
            <a:r>
              <a:rPr lang="en-US" sz="1400" dirty="0"/>
              <a:t>Bottom 10 predictive variables</a:t>
            </a:r>
          </a:p>
        </p:txBody>
      </p:sp>
      <p:sp>
        <p:nvSpPr>
          <p:cNvPr id="12" name="TextBox 11">
            <a:extLst>
              <a:ext uri="{FF2B5EF4-FFF2-40B4-BE49-F238E27FC236}">
                <a16:creationId xmlns:a16="http://schemas.microsoft.com/office/drawing/2014/main" id="{100FF453-68AD-79EB-2C8B-5636B6498983}"/>
              </a:ext>
            </a:extLst>
          </p:cNvPr>
          <p:cNvSpPr txBox="1"/>
          <p:nvPr/>
        </p:nvSpPr>
        <p:spPr>
          <a:xfrm>
            <a:off x="3905232" y="5763538"/>
            <a:ext cx="397866" cy="461665"/>
          </a:xfrm>
          <a:prstGeom prst="rect">
            <a:avLst/>
          </a:prstGeom>
          <a:noFill/>
        </p:spPr>
        <p:txBody>
          <a:bodyPr wrap="none" rtlCol="0">
            <a:spAutoFit/>
          </a:bodyPr>
          <a:lstStyle/>
          <a:p>
            <a:r>
              <a:rPr lang="en-US" sz="2400" dirty="0"/>
              <a:t>…</a:t>
            </a:r>
          </a:p>
        </p:txBody>
      </p:sp>
      <p:pic>
        <p:nvPicPr>
          <p:cNvPr id="3" name="Picture 2" descr="A diagram of a diagram&#10;&#10;Description automatically generated">
            <a:extLst>
              <a:ext uri="{FF2B5EF4-FFF2-40B4-BE49-F238E27FC236}">
                <a16:creationId xmlns:a16="http://schemas.microsoft.com/office/drawing/2014/main" id="{8E4860CA-0B08-D637-DCCA-80026421D280}"/>
              </a:ext>
            </a:extLst>
          </p:cNvPr>
          <p:cNvPicPr>
            <a:picLocks noChangeAspect="1"/>
          </p:cNvPicPr>
          <p:nvPr/>
        </p:nvPicPr>
        <p:blipFill>
          <a:blip r:embed="rId4"/>
          <a:stretch>
            <a:fillRect/>
          </a:stretch>
        </p:blipFill>
        <p:spPr>
          <a:xfrm>
            <a:off x="337528" y="3623690"/>
            <a:ext cx="1802631" cy="1578451"/>
          </a:xfrm>
          <a:prstGeom prst="rect">
            <a:avLst/>
          </a:prstGeom>
        </p:spPr>
      </p:pic>
      <p:sp>
        <p:nvSpPr>
          <p:cNvPr id="7" name="Oval 6">
            <a:extLst>
              <a:ext uri="{FF2B5EF4-FFF2-40B4-BE49-F238E27FC236}">
                <a16:creationId xmlns:a16="http://schemas.microsoft.com/office/drawing/2014/main" id="{0722CDBC-4B09-C461-574D-DC57DF459513}"/>
              </a:ext>
            </a:extLst>
          </p:cNvPr>
          <p:cNvSpPr/>
          <p:nvPr/>
        </p:nvSpPr>
        <p:spPr>
          <a:xfrm>
            <a:off x="728133" y="3899000"/>
            <a:ext cx="1016000" cy="27302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1A17B1-792D-68DB-76B5-4B3D7961A3EA}"/>
              </a:ext>
            </a:extLst>
          </p:cNvPr>
          <p:cNvSpPr txBox="1"/>
          <p:nvPr/>
        </p:nvSpPr>
        <p:spPr>
          <a:xfrm>
            <a:off x="1834001" y="2913525"/>
            <a:ext cx="4063933" cy="215444"/>
          </a:xfrm>
          <a:prstGeom prst="rect">
            <a:avLst/>
          </a:prstGeom>
          <a:noFill/>
        </p:spPr>
        <p:txBody>
          <a:bodyPr wrap="none" rtlCol="0">
            <a:spAutoFit/>
          </a:bodyPr>
          <a:lstStyle/>
          <a:p>
            <a:r>
              <a:rPr lang="en-US" sz="800" dirty="0"/>
              <a:t>I include the actual dependent variable here as a sanity check. It’s a perfect predictor of itself.</a:t>
            </a:r>
          </a:p>
        </p:txBody>
      </p:sp>
      <p:cxnSp>
        <p:nvCxnSpPr>
          <p:cNvPr id="18" name="Straight Arrow Connector 17">
            <a:extLst>
              <a:ext uri="{FF2B5EF4-FFF2-40B4-BE49-F238E27FC236}">
                <a16:creationId xmlns:a16="http://schemas.microsoft.com/office/drawing/2014/main" id="{829E3862-20E7-AC92-26E9-5D5BC7BF008C}"/>
              </a:ext>
            </a:extLst>
          </p:cNvPr>
          <p:cNvCxnSpPr>
            <a:cxnSpLocks/>
          </p:cNvCxnSpPr>
          <p:nvPr/>
        </p:nvCxnSpPr>
        <p:spPr>
          <a:xfrm>
            <a:off x="3557847" y="3128969"/>
            <a:ext cx="842357" cy="43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311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with a line&#10;&#10;Description automatically generated">
            <a:extLst>
              <a:ext uri="{FF2B5EF4-FFF2-40B4-BE49-F238E27FC236}">
                <a16:creationId xmlns:a16="http://schemas.microsoft.com/office/drawing/2014/main" id="{A3612947-869E-D389-D0DE-727B7824687C}"/>
              </a:ext>
            </a:extLst>
          </p:cNvPr>
          <p:cNvPicPr>
            <a:picLocks noChangeAspect="1"/>
          </p:cNvPicPr>
          <p:nvPr/>
        </p:nvPicPr>
        <p:blipFill>
          <a:blip r:embed="rId2"/>
          <a:stretch>
            <a:fillRect/>
          </a:stretch>
        </p:blipFill>
        <p:spPr>
          <a:xfrm>
            <a:off x="2147066" y="3102705"/>
            <a:ext cx="6904218" cy="3094993"/>
          </a:xfrm>
          <a:prstGeom prst="rect">
            <a:avLst/>
          </a:prstGeom>
        </p:spPr>
      </p:pic>
      <p:sp>
        <p:nvSpPr>
          <p:cNvPr id="2" name="Title 1"/>
          <p:cNvSpPr>
            <a:spLocks noGrp="1"/>
          </p:cNvSpPr>
          <p:nvPr>
            <p:ph type="title"/>
          </p:nvPr>
        </p:nvSpPr>
        <p:spPr>
          <a:xfrm>
            <a:off x="160816" y="142143"/>
            <a:ext cx="7886700" cy="810531"/>
          </a:xfrm>
        </p:spPr>
        <p:txBody>
          <a:bodyPr>
            <a:normAutofit/>
          </a:bodyPr>
          <a:lstStyle/>
          <a:p>
            <a:r>
              <a:rPr lang="en-US" dirty="0">
                <a:latin typeface="+mn-lt"/>
              </a:rPr>
              <a:t>Feature Selection: Wrapper</a:t>
            </a:r>
          </a:p>
        </p:txBody>
      </p:sp>
      <p:sp>
        <p:nvSpPr>
          <p:cNvPr id="4" name="Slide Number Placeholder 3"/>
          <p:cNvSpPr>
            <a:spLocks noGrp="1"/>
          </p:cNvSpPr>
          <p:nvPr>
            <p:ph type="sldNum" sz="quarter" idx="12"/>
          </p:nvPr>
        </p:nvSpPr>
        <p:spPr/>
        <p:txBody>
          <a:bodyPr/>
          <a:lstStyle/>
          <a:p>
            <a:fld id="{88CD9788-50B9-FE4F-BD86-303CACCBE7E1}" type="slidenum">
              <a:rPr lang="en-US" smtClean="0"/>
              <a:t>39</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030070"/>
            <a:ext cx="8656028" cy="5685788"/>
          </a:xfrm>
        </p:spPr>
        <p:txBody>
          <a:bodyPr>
            <a:normAutofit/>
          </a:bodyPr>
          <a:lstStyle/>
          <a:p>
            <a:pPr marL="182880" indent="-182880">
              <a:lnSpc>
                <a:spcPct val="100000"/>
              </a:lnSpc>
            </a:pPr>
            <a:r>
              <a:rPr lang="en-US" sz="2000" dirty="0"/>
              <a:t>Next we use a </a:t>
            </a:r>
            <a:r>
              <a:rPr lang="en-US" sz="2000" b="1" dirty="0"/>
              <a:t>wrapper</a:t>
            </a:r>
            <a:r>
              <a:rPr lang="en-US" sz="2000" dirty="0"/>
              <a:t> feature selection method, which is more accurate but slower.</a:t>
            </a:r>
          </a:p>
          <a:p>
            <a:pPr marL="182880" indent="-182880">
              <a:lnSpc>
                <a:spcPct val="100000"/>
              </a:lnSpc>
            </a:pPr>
            <a:r>
              <a:rPr lang="en-US" sz="2000" dirty="0"/>
              <a:t>It’s called a wrapper because there is a model build wrapper around the feature selection process. We’ll use a very common approach called forward selection.</a:t>
            </a:r>
          </a:p>
          <a:p>
            <a:pPr marL="182880" indent="-182880">
              <a:lnSpc>
                <a:spcPct val="100000"/>
              </a:lnSpc>
            </a:pPr>
            <a:r>
              <a:rPr lang="en-US" sz="2000" dirty="0"/>
              <a:t>Here we keep adding in all possible variables, selecting the best additional variable at each step.</a:t>
            </a:r>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endParaRPr lang="en-US" sz="2000" dirty="0"/>
          </a:p>
          <a:p>
            <a:pPr marL="182880" indent="-182880">
              <a:lnSpc>
                <a:spcPct val="100000"/>
              </a:lnSpc>
            </a:pPr>
            <a:r>
              <a:rPr lang="en-US" sz="2000" dirty="0"/>
              <a:t>From this picture we decide to keep the top 10 variables for our final modeling.</a:t>
            </a:r>
          </a:p>
          <a:p>
            <a:pPr marL="0" indent="0">
              <a:buNone/>
            </a:pPr>
            <a:endParaRPr lang="en-US" dirty="0"/>
          </a:p>
          <a:p>
            <a:endParaRPr lang="en-US" dirty="0"/>
          </a:p>
        </p:txBody>
      </p:sp>
      <p:sp>
        <p:nvSpPr>
          <p:cNvPr id="7" name="TextBox 6">
            <a:extLst>
              <a:ext uri="{FF2B5EF4-FFF2-40B4-BE49-F238E27FC236}">
                <a16:creationId xmlns:a16="http://schemas.microsoft.com/office/drawing/2014/main" id="{2215C069-7B32-69AE-D2DA-3D96A8AB0DDF}"/>
              </a:ext>
            </a:extLst>
          </p:cNvPr>
          <p:cNvSpPr txBox="1"/>
          <p:nvPr/>
        </p:nvSpPr>
        <p:spPr>
          <a:xfrm>
            <a:off x="-45696" y="5176262"/>
            <a:ext cx="2506133" cy="646331"/>
          </a:xfrm>
          <a:prstGeom prst="rect">
            <a:avLst/>
          </a:prstGeom>
          <a:noFill/>
        </p:spPr>
        <p:txBody>
          <a:bodyPr wrap="square" rtlCol="0">
            <a:spAutoFit/>
          </a:bodyPr>
          <a:lstStyle/>
          <a:p>
            <a:pPr algn="ctr"/>
            <a:r>
              <a:rPr lang="en-US" sz="1200" dirty="0"/>
              <a:t>We build a univariate model with each of the 40 candidate variables. We select the best single variable.</a:t>
            </a:r>
          </a:p>
        </p:txBody>
      </p:sp>
      <p:sp>
        <p:nvSpPr>
          <p:cNvPr id="8" name="TextBox 7">
            <a:extLst>
              <a:ext uri="{FF2B5EF4-FFF2-40B4-BE49-F238E27FC236}">
                <a16:creationId xmlns:a16="http://schemas.microsoft.com/office/drawing/2014/main" id="{9262DD79-CA94-0574-CB70-FF81A0BF7548}"/>
              </a:ext>
            </a:extLst>
          </p:cNvPr>
          <p:cNvSpPr txBox="1"/>
          <p:nvPr/>
        </p:nvSpPr>
        <p:spPr>
          <a:xfrm>
            <a:off x="2868083" y="3344330"/>
            <a:ext cx="4138134" cy="461665"/>
          </a:xfrm>
          <a:prstGeom prst="rect">
            <a:avLst/>
          </a:prstGeom>
          <a:noFill/>
        </p:spPr>
        <p:txBody>
          <a:bodyPr wrap="square" rtlCol="0">
            <a:spAutoFit/>
          </a:bodyPr>
          <a:lstStyle/>
          <a:p>
            <a:pPr algn="ctr"/>
            <a:r>
              <a:rPr lang="en-US" sz="1200" dirty="0"/>
              <a:t>We then keep adding in one variable at a time, always selecting the next variable that adds the best predictive power.</a:t>
            </a:r>
          </a:p>
        </p:txBody>
      </p:sp>
      <p:sp>
        <p:nvSpPr>
          <p:cNvPr id="10" name="TextBox 9">
            <a:extLst>
              <a:ext uri="{FF2B5EF4-FFF2-40B4-BE49-F238E27FC236}">
                <a16:creationId xmlns:a16="http://schemas.microsoft.com/office/drawing/2014/main" id="{14216250-E64D-0236-E0FC-298CCC73A855}"/>
              </a:ext>
            </a:extLst>
          </p:cNvPr>
          <p:cNvSpPr txBox="1"/>
          <p:nvPr/>
        </p:nvSpPr>
        <p:spPr>
          <a:xfrm>
            <a:off x="3081866" y="4986961"/>
            <a:ext cx="4715934" cy="461665"/>
          </a:xfrm>
          <a:prstGeom prst="rect">
            <a:avLst/>
          </a:prstGeom>
          <a:noFill/>
        </p:spPr>
        <p:txBody>
          <a:bodyPr wrap="square" rtlCol="0">
            <a:spAutoFit/>
          </a:bodyPr>
          <a:lstStyle/>
          <a:p>
            <a:pPr algn="ctr"/>
            <a:r>
              <a:rPr lang="en-US" sz="1200" dirty="0"/>
              <a:t>At some point the model performance saturates, and the result is a minimal list of variables that combine to give the best performance.</a:t>
            </a:r>
          </a:p>
        </p:txBody>
      </p:sp>
      <p:cxnSp>
        <p:nvCxnSpPr>
          <p:cNvPr id="13" name="Straight Arrow Connector 12">
            <a:extLst>
              <a:ext uri="{FF2B5EF4-FFF2-40B4-BE49-F238E27FC236}">
                <a16:creationId xmlns:a16="http://schemas.microsoft.com/office/drawing/2014/main" id="{7152A6B1-A0A8-7756-9E39-418809CA3E50}"/>
              </a:ext>
            </a:extLst>
          </p:cNvPr>
          <p:cNvCxnSpPr>
            <a:cxnSpLocks/>
          </p:cNvCxnSpPr>
          <p:nvPr/>
        </p:nvCxnSpPr>
        <p:spPr>
          <a:xfrm flipV="1">
            <a:off x="2132733" y="4803913"/>
            <a:ext cx="577337" cy="380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1CA609-A5D6-6F0A-7016-81222EBCB3AE}"/>
              </a:ext>
            </a:extLst>
          </p:cNvPr>
          <p:cNvCxnSpPr>
            <a:cxnSpLocks/>
          </p:cNvCxnSpPr>
          <p:nvPr/>
        </p:nvCxnSpPr>
        <p:spPr>
          <a:xfrm flipH="1">
            <a:off x="3191935" y="3805995"/>
            <a:ext cx="135465" cy="367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440A05-AF1F-0060-CD6D-E365C997DAFF}"/>
              </a:ext>
            </a:extLst>
          </p:cNvPr>
          <p:cNvCxnSpPr>
            <a:cxnSpLocks/>
          </p:cNvCxnSpPr>
          <p:nvPr/>
        </p:nvCxnSpPr>
        <p:spPr>
          <a:xfrm flipH="1">
            <a:off x="3516197" y="3805995"/>
            <a:ext cx="135465" cy="367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63C36E-91D5-D08B-D58D-CC8254D9C885}"/>
              </a:ext>
            </a:extLst>
          </p:cNvPr>
          <p:cNvCxnSpPr>
            <a:cxnSpLocks/>
          </p:cNvCxnSpPr>
          <p:nvPr/>
        </p:nvCxnSpPr>
        <p:spPr>
          <a:xfrm flipH="1">
            <a:off x="3838850" y="3780594"/>
            <a:ext cx="135465" cy="364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082951-157E-12CB-880A-66B04501C023}"/>
              </a:ext>
            </a:extLst>
          </p:cNvPr>
          <p:cNvSpPr txBox="1"/>
          <p:nvPr/>
        </p:nvSpPr>
        <p:spPr>
          <a:xfrm>
            <a:off x="3962570" y="3575162"/>
            <a:ext cx="397866" cy="461665"/>
          </a:xfrm>
          <a:prstGeom prst="rect">
            <a:avLst/>
          </a:prstGeom>
          <a:noFill/>
        </p:spPr>
        <p:txBody>
          <a:bodyPr wrap="none" rtlCol="0">
            <a:spAutoFit/>
          </a:bodyPr>
          <a:lstStyle/>
          <a:p>
            <a:r>
              <a:rPr lang="en-US" sz="2400" dirty="0"/>
              <a:t>…</a:t>
            </a:r>
          </a:p>
        </p:txBody>
      </p:sp>
      <p:pic>
        <p:nvPicPr>
          <p:cNvPr id="3" name="Picture 2" descr="A diagram of a diagram&#10;&#10;Description automatically generated">
            <a:extLst>
              <a:ext uri="{FF2B5EF4-FFF2-40B4-BE49-F238E27FC236}">
                <a16:creationId xmlns:a16="http://schemas.microsoft.com/office/drawing/2014/main" id="{713632F4-72BB-BCD6-C960-B8699D0F7914}"/>
              </a:ext>
            </a:extLst>
          </p:cNvPr>
          <p:cNvPicPr>
            <a:picLocks noChangeAspect="1"/>
          </p:cNvPicPr>
          <p:nvPr/>
        </p:nvPicPr>
        <p:blipFill>
          <a:blip r:embed="rId3"/>
          <a:stretch>
            <a:fillRect/>
          </a:stretch>
        </p:blipFill>
        <p:spPr>
          <a:xfrm>
            <a:off x="237831" y="3287884"/>
            <a:ext cx="1802631" cy="1578451"/>
          </a:xfrm>
          <a:prstGeom prst="rect">
            <a:avLst/>
          </a:prstGeom>
        </p:spPr>
      </p:pic>
      <p:sp>
        <p:nvSpPr>
          <p:cNvPr id="9" name="Oval 8">
            <a:extLst>
              <a:ext uri="{FF2B5EF4-FFF2-40B4-BE49-F238E27FC236}">
                <a16:creationId xmlns:a16="http://schemas.microsoft.com/office/drawing/2014/main" id="{8CFB4D56-CEF8-3F19-5C58-07AFB13BF65F}"/>
              </a:ext>
            </a:extLst>
          </p:cNvPr>
          <p:cNvSpPr/>
          <p:nvPr/>
        </p:nvSpPr>
        <p:spPr>
          <a:xfrm>
            <a:off x="671694" y="4088122"/>
            <a:ext cx="910658" cy="4105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68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4E32-3502-AF67-BF23-1254DBDB3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DA1CE-082A-229E-86C5-DBDF8262FA49}"/>
              </a:ext>
            </a:extLst>
          </p:cNvPr>
          <p:cNvSpPr>
            <a:spLocks noGrp="1"/>
          </p:cNvSpPr>
          <p:nvPr>
            <p:ph type="title"/>
          </p:nvPr>
        </p:nvSpPr>
        <p:spPr/>
        <p:txBody>
          <a:bodyPr/>
          <a:lstStyle/>
          <a:p>
            <a:r>
              <a:rPr lang="en-US" dirty="0"/>
              <a:t>What You Need to Do For HW9, HW10</a:t>
            </a:r>
          </a:p>
        </p:txBody>
      </p:sp>
      <p:sp>
        <p:nvSpPr>
          <p:cNvPr id="3" name="TextBox 2">
            <a:extLst>
              <a:ext uri="{FF2B5EF4-FFF2-40B4-BE49-F238E27FC236}">
                <a16:creationId xmlns:a16="http://schemas.microsoft.com/office/drawing/2014/main" id="{F1832AA3-6029-B8C5-6753-42108210EF65}"/>
              </a:ext>
            </a:extLst>
          </p:cNvPr>
          <p:cNvSpPr txBox="1"/>
          <p:nvPr/>
        </p:nvSpPr>
        <p:spPr>
          <a:xfrm>
            <a:off x="304800" y="1000318"/>
            <a:ext cx="8734872" cy="1323439"/>
          </a:xfrm>
          <a:prstGeom prst="rect">
            <a:avLst/>
          </a:prstGeom>
          <a:noFill/>
        </p:spPr>
        <p:txBody>
          <a:bodyPr wrap="square" rtlCol="0">
            <a:spAutoFit/>
          </a:bodyPr>
          <a:lstStyle/>
          <a:p>
            <a:r>
              <a:rPr lang="en-US" sz="2000" b="1" dirty="0"/>
              <a:t>HW9: DQR, data cleaning, variables:</a:t>
            </a:r>
          </a:p>
          <a:p>
            <a:pPr marL="182880" indent="-182880">
              <a:buFont typeface="Arial" panose="020B0604020202020204" pitchFamily="34" charset="0"/>
              <a:buChar char="•"/>
            </a:pPr>
            <a:r>
              <a:rPr lang="en-US" sz="2000" dirty="0"/>
              <a:t>DQR: edit, </a:t>
            </a:r>
            <a:r>
              <a:rPr lang="en-US" sz="2000" dirty="0">
                <a:solidFill>
                  <a:srgbClr val="FF0000"/>
                </a:solidFill>
              </a:rPr>
              <a:t>run Data explore vs1_3 code</a:t>
            </a:r>
            <a:r>
              <a:rPr lang="en-US" sz="2000" dirty="0"/>
              <a:t>. Study </a:t>
            </a:r>
            <a:r>
              <a:rPr lang="en-US" sz="2000" dirty="0" err="1"/>
              <a:t>applications_clean_make_variables</a:t>
            </a:r>
            <a:r>
              <a:rPr lang="en-US" sz="2000" dirty="0"/>
              <a:t> code. </a:t>
            </a:r>
          </a:p>
          <a:p>
            <a:pPr marL="182880" indent="-182880">
              <a:buFont typeface="Arial" panose="020B0604020202020204" pitchFamily="34" charset="0"/>
              <a:buChar char="•"/>
            </a:pPr>
            <a:r>
              <a:rPr lang="en-US" sz="2000" dirty="0"/>
              <a:t>This part is due next Tuesday midnight.</a:t>
            </a:r>
          </a:p>
        </p:txBody>
      </p:sp>
      <p:sp>
        <p:nvSpPr>
          <p:cNvPr id="4" name="TextBox 3">
            <a:extLst>
              <a:ext uri="{FF2B5EF4-FFF2-40B4-BE49-F238E27FC236}">
                <a16:creationId xmlns:a16="http://schemas.microsoft.com/office/drawing/2014/main" id="{D7F63774-B643-CFD6-F566-E240CB7732CD}"/>
              </a:ext>
            </a:extLst>
          </p:cNvPr>
          <p:cNvSpPr txBox="1"/>
          <p:nvPr/>
        </p:nvSpPr>
        <p:spPr>
          <a:xfrm>
            <a:off x="245478" y="2852639"/>
            <a:ext cx="8837154" cy="3785652"/>
          </a:xfrm>
          <a:prstGeom prst="rect">
            <a:avLst/>
          </a:prstGeom>
          <a:noFill/>
        </p:spPr>
        <p:txBody>
          <a:bodyPr wrap="square" rtlCol="0">
            <a:spAutoFit/>
          </a:bodyPr>
          <a:lstStyle/>
          <a:p>
            <a:r>
              <a:rPr lang="en-US" sz="2000" b="1" dirty="0"/>
              <a:t>HW10: Project 3 report:</a:t>
            </a:r>
          </a:p>
          <a:p>
            <a:pPr marL="182880" indent="-182880">
              <a:buFont typeface="Arial" panose="020B0604020202020204" pitchFamily="34" charset="0"/>
              <a:buChar char="•"/>
            </a:pPr>
            <a:r>
              <a:rPr lang="en-US" sz="2000" dirty="0"/>
              <a:t>Feature selection: study and write up results from </a:t>
            </a:r>
            <a:r>
              <a:rPr lang="en-US" sz="2000" dirty="0" err="1"/>
              <a:t>feature_selection_binary_classification</a:t>
            </a:r>
            <a:r>
              <a:rPr lang="en-US" sz="2000" dirty="0"/>
              <a:t> code.</a:t>
            </a:r>
          </a:p>
          <a:p>
            <a:pPr marL="182880" indent="-182880">
              <a:buFont typeface="Arial" panose="020B0604020202020204" pitchFamily="34" charset="0"/>
              <a:buChar char="•"/>
            </a:pPr>
            <a:r>
              <a:rPr lang="en-US" sz="2000" dirty="0"/>
              <a:t>Exploring and tuning models: </a:t>
            </a:r>
            <a:r>
              <a:rPr lang="en-US" sz="2000" dirty="0">
                <a:solidFill>
                  <a:srgbClr val="FF0000"/>
                </a:solidFill>
              </a:rPr>
              <a:t>run </a:t>
            </a:r>
            <a:r>
              <a:rPr lang="en-US" sz="2000" dirty="0" err="1">
                <a:solidFill>
                  <a:srgbClr val="FF0000"/>
                </a:solidFill>
              </a:rPr>
              <a:t>applications_models</a:t>
            </a:r>
            <a:r>
              <a:rPr lang="en-US" sz="2000" dirty="0">
                <a:solidFill>
                  <a:srgbClr val="FF0000"/>
                </a:solidFill>
              </a:rPr>
              <a:t> code </a:t>
            </a:r>
            <a:r>
              <a:rPr lang="en-US" sz="2000" dirty="0"/>
              <a:t>with several choices of models and hyperparameters to make the required table. Use </a:t>
            </a:r>
            <a:r>
              <a:rPr lang="en-US" sz="2000" dirty="0" err="1"/>
              <a:t>vars_final_applications.csv</a:t>
            </a:r>
            <a:r>
              <a:rPr lang="en-US" sz="2000" dirty="0"/>
              <a:t>. </a:t>
            </a:r>
            <a:r>
              <a:rPr lang="en-US" sz="2000" dirty="0">
                <a:solidFill>
                  <a:schemeClr val="accent1"/>
                </a:solidFill>
              </a:rPr>
              <a:t>Also add in cell to make financial plots for cutoff decision.</a:t>
            </a:r>
          </a:p>
          <a:p>
            <a:pPr marL="182880" indent="-182880">
              <a:buFont typeface="Arial" panose="020B0604020202020204" pitchFamily="34" charset="0"/>
              <a:buChar char="•"/>
            </a:pPr>
            <a:r>
              <a:rPr lang="en-US" sz="2000" dirty="0"/>
              <a:t>Assemble all these pieces into a professional project report, same structure as for Project 1.</a:t>
            </a:r>
          </a:p>
          <a:p>
            <a:pPr marL="182880" indent="-182880">
              <a:buFont typeface="Arial" panose="020B0604020202020204" pitchFamily="34" charset="0"/>
              <a:buChar char="•"/>
            </a:pPr>
            <a:r>
              <a:rPr lang="en-US" sz="2000" dirty="0"/>
              <a:t>This is due June 11 midnight. Then the graders need to finish grading by June 15, then I need to combine all, do the distributions, set letter grades and submit by June 17.</a:t>
            </a:r>
          </a:p>
        </p:txBody>
      </p:sp>
    </p:spTree>
    <p:extLst>
      <p:ext uri="{BB962C8B-B14F-4D97-AF65-F5344CB8AC3E}">
        <p14:creationId xmlns:p14="http://schemas.microsoft.com/office/powerpoint/2010/main" val="272568999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FA535CD-8407-895E-6A1C-7E9B7388E44A}"/>
              </a:ext>
            </a:extLst>
          </p:cNvPr>
          <p:cNvPicPr>
            <a:picLocks noChangeAspect="1"/>
          </p:cNvPicPr>
          <p:nvPr/>
        </p:nvPicPr>
        <p:blipFill>
          <a:blip r:embed="rId2"/>
          <a:stretch>
            <a:fillRect/>
          </a:stretch>
        </p:blipFill>
        <p:spPr>
          <a:xfrm>
            <a:off x="960591" y="834459"/>
            <a:ext cx="8352869" cy="5568579"/>
          </a:xfrm>
          <a:prstGeom prst="rect">
            <a:avLst/>
          </a:prstGeom>
        </p:spPr>
      </p:pic>
      <p:sp>
        <p:nvSpPr>
          <p:cNvPr id="2" name="Title 1"/>
          <p:cNvSpPr>
            <a:spLocks noGrp="1"/>
          </p:cNvSpPr>
          <p:nvPr>
            <p:ph type="title"/>
          </p:nvPr>
        </p:nvSpPr>
        <p:spPr>
          <a:xfrm>
            <a:off x="121305" y="29613"/>
            <a:ext cx="7886700" cy="810531"/>
          </a:xfrm>
        </p:spPr>
        <p:txBody>
          <a:bodyPr>
            <a:normAutofit/>
          </a:bodyPr>
          <a:lstStyle/>
          <a:p>
            <a:r>
              <a:rPr lang="en-US" dirty="0">
                <a:latin typeface="+mn-lt"/>
              </a:rPr>
              <a:t>Modeling Results</a:t>
            </a:r>
          </a:p>
        </p:txBody>
      </p:sp>
      <p:sp>
        <p:nvSpPr>
          <p:cNvPr id="4" name="Slide Number Placeholder 3"/>
          <p:cNvSpPr>
            <a:spLocks noGrp="1"/>
          </p:cNvSpPr>
          <p:nvPr>
            <p:ph type="sldNum" sz="quarter" idx="12"/>
          </p:nvPr>
        </p:nvSpPr>
        <p:spPr>
          <a:xfrm>
            <a:off x="8556879" y="6492875"/>
            <a:ext cx="524289" cy="365125"/>
          </a:xfrm>
        </p:spPr>
        <p:txBody>
          <a:bodyPr/>
          <a:lstStyle/>
          <a:p>
            <a:fld id="{88CD9788-50B9-FE4F-BD86-303CACCBE7E1}" type="slidenum">
              <a:rPr lang="en-US" smtClean="0"/>
              <a:t>40</a:t>
            </a:fld>
            <a:endParaRPr lang="en-US" dirty="0"/>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76477" y="731604"/>
            <a:ext cx="4848449" cy="613960"/>
          </a:xfrm>
        </p:spPr>
        <p:txBody>
          <a:bodyPr>
            <a:normAutofit fontScale="92500" lnSpcReduction="10000"/>
          </a:bodyPr>
          <a:lstStyle/>
          <a:p>
            <a:pPr marL="0" indent="0">
              <a:lnSpc>
                <a:spcPct val="100000"/>
              </a:lnSpc>
              <a:buNone/>
            </a:pPr>
            <a:r>
              <a:rPr lang="en-US" sz="2000" dirty="0"/>
              <a:t>We spent a bit of time tuning the hyperparameters for each model type</a:t>
            </a:r>
          </a:p>
          <a:p>
            <a:pPr marL="0" indent="0">
              <a:buNone/>
            </a:pPr>
            <a:endParaRPr lang="en-US" dirty="0"/>
          </a:p>
          <a:p>
            <a:endParaRPr lang="en-US" dirty="0"/>
          </a:p>
        </p:txBody>
      </p:sp>
      <p:sp>
        <p:nvSpPr>
          <p:cNvPr id="3" name="TextBox 2">
            <a:extLst>
              <a:ext uri="{FF2B5EF4-FFF2-40B4-BE49-F238E27FC236}">
                <a16:creationId xmlns:a16="http://schemas.microsoft.com/office/drawing/2014/main" id="{029B8601-C249-7A81-6775-3E561F410687}"/>
              </a:ext>
            </a:extLst>
          </p:cNvPr>
          <p:cNvSpPr txBox="1"/>
          <p:nvPr/>
        </p:nvSpPr>
        <p:spPr>
          <a:xfrm>
            <a:off x="1990388" y="2681719"/>
            <a:ext cx="3561631" cy="1077218"/>
          </a:xfrm>
          <a:prstGeom prst="rect">
            <a:avLst/>
          </a:prstGeom>
          <a:noFill/>
        </p:spPr>
        <p:txBody>
          <a:bodyPr wrap="square" rtlCol="0">
            <a:spAutoFit/>
          </a:bodyPr>
          <a:lstStyle/>
          <a:p>
            <a:pPr algn="ctr"/>
            <a:r>
              <a:rPr lang="en-US" sz="1600" dirty="0"/>
              <a:t>We have three measurements for each model build. The model is built using bootstrap with training and testing data, then validated with a holdout data set.</a:t>
            </a:r>
          </a:p>
        </p:txBody>
      </p:sp>
      <p:sp>
        <p:nvSpPr>
          <p:cNvPr id="7" name="TextBox 6">
            <a:extLst>
              <a:ext uri="{FF2B5EF4-FFF2-40B4-BE49-F238E27FC236}">
                <a16:creationId xmlns:a16="http://schemas.microsoft.com/office/drawing/2014/main" id="{0171F08B-BD7B-C9F2-BB13-EAE95EFEDBC2}"/>
              </a:ext>
            </a:extLst>
          </p:cNvPr>
          <p:cNvSpPr txBox="1"/>
          <p:nvPr/>
        </p:nvSpPr>
        <p:spPr>
          <a:xfrm>
            <a:off x="6939618" y="1738938"/>
            <a:ext cx="547511" cy="338554"/>
          </a:xfrm>
          <a:prstGeom prst="rect">
            <a:avLst/>
          </a:prstGeom>
          <a:noFill/>
        </p:spPr>
        <p:txBody>
          <a:bodyPr wrap="square" rtlCol="0">
            <a:spAutoFit/>
          </a:bodyPr>
          <a:lstStyle/>
          <a:p>
            <a:pPr algn="ctr"/>
            <a:r>
              <a:rPr lang="en-US" sz="800" dirty="0"/>
              <a:t>Training data</a:t>
            </a:r>
          </a:p>
        </p:txBody>
      </p:sp>
      <p:sp>
        <p:nvSpPr>
          <p:cNvPr id="8" name="TextBox 7">
            <a:extLst>
              <a:ext uri="{FF2B5EF4-FFF2-40B4-BE49-F238E27FC236}">
                <a16:creationId xmlns:a16="http://schemas.microsoft.com/office/drawing/2014/main" id="{7279A7E7-060A-999D-ECBB-41FDA8B0EBA0}"/>
              </a:ext>
            </a:extLst>
          </p:cNvPr>
          <p:cNvSpPr txBox="1"/>
          <p:nvPr/>
        </p:nvSpPr>
        <p:spPr>
          <a:xfrm>
            <a:off x="7761021" y="1702683"/>
            <a:ext cx="684482" cy="338554"/>
          </a:xfrm>
          <a:prstGeom prst="rect">
            <a:avLst/>
          </a:prstGeom>
          <a:noFill/>
        </p:spPr>
        <p:txBody>
          <a:bodyPr wrap="square" rtlCol="0">
            <a:spAutoFit/>
          </a:bodyPr>
          <a:lstStyle/>
          <a:p>
            <a:pPr algn="ctr"/>
            <a:r>
              <a:rPr lang="en-US" sz="800" dirty="0"/>
              <a:t>Validation data</a:t>
            </a:r>
          </a:p>
        </p:txBody>
      </p:sp>
      <p:sp>
        <p:nvSpPr>
          <p:cNvPr id="9" name="TextBox 8">
            <a:extLst>
              <a:ext uri="{FF2B5EF4-FFF2-40B4-BE49-F238E27FC236}">
                <a16:creationId xmlns:a16="http://schemas.microsoft.com/office/drawing/2014/main" id="{8204F8CF-6EC1-7030-5EA5-F495DFB5EA5E}"/>
              </a:ext>
            </a:extLst>
          </p:cNvPr>
          <p:cNvSpPr txBox="1"/>
          <p:nvPr/>
        </p:nvSpPr>
        <p:spPr>
          <a:xfrm>
            <a:off x="7396637" y="1752559"/>
            <a:ext cx="547511" cy="338554"/>
          </a:xfrm>
          <a:prstGeom prst="rect">
            <a:avLst/>
          </a:prstGeom>
          <a:noFill/>
        </p:spPr>
        <p:txBody>
          <a:bodyPr wrap="square" rtlCol="0">
            <a:spAutoFit/>
          </a:bodyPr>
          <a:lstStyle/>
          <a:p>
            <a:pPr algn="ctr"/>
            <a:r>
              <a:rPr lang="en-US" sz="800" dirty="0"/>
              <a:t>Testing data</a:t>
            </a:r>
          </a:p>
        </p:txBody>
      </p:sp>
      <p:sp>
        <p:nvSpPr>
          <p:cNvPr id="10" name="TextBox 9">
            <a:extLst>
              <a:ext uri="{FF2B5EF4-FFF2-40B4-BE49-F238E27FC236}">
                <a16:creationId xmlns:a16="http://schemas.microsoft.com/office/drawing/2014/main" id="{097007FC-9003-91C4-0A5F-BC773B0C0BC3}"/>
              </a:ext>
            </a:extLst>
          </p:cNvPr>
          <p:cNvSpPr txBox="1"/>
          <p:nvPr/>
        </p:nvSpPr>
        <p:spPr>
          <a:xfrm>
            <a:off x="14590" y="3300486"/>
            <a:ext cx="1775989" cy="923330"/>
          </a:xfrm>
          <a:prstGeom prst="rect">
            <a:avLst/>
          </a:prstGeom>
          <a:solidFill>
            <a:schemeClr val="bg1"/>
          </a:solidFill>
        </p:spPr>
        <p:txBody>
          <a:bodyPr wrap="square" rtlCol="0">
            <a:spAutoFit/>
          </a:bodyPr>
          <a:lstStyle/>
          <a:p>
            <a:pPr algn="ctr"/>
            <a:r>
              <a:rPr lang="en-US" dirty="0"/>
              <a:t>Model performance (higher is better)</a:t>
            </a:r>
          </a:p>
        </p:txBody>
      </p:sp>
      <p:sp>
        <p:nvSpPr>
          <p:cNvPr id="11" name="TextBox 10">
            <a:extLst>
              <a:ext uri="{FF2B5EF4-FFF2-40B4-BE49-F238E27FC236}">
                <a16:creationId xmlns:a16="http://schemas.microsoft.com/office/drawing/2014/main" id="{DC35E463-1970-61D7-63DE-B7C7A0694524}"/>
              </a:ext>
            </a:extLst>
          </p:cNvPr>
          <p:cNvSpPr txBox="1"/>
          <p:nvPr/>
        </p:nvSpPr>
        <p:spPr>
          <a:xfrm>
            <a:off x="3640666" y="6403038"/>
            <a:ext cx="3740710" cy="369332"/>
          </a:xfrm>
          <a:prstGeom prst="rect">
            <a:avLst/>
          </a:prstGeom>
          <a:solidFill>
            <a:schemeClr val="bg1"/>
          </a:solidFill>
        </p:spPr>
        <p:txBody>
          <a:bodyPr wrap="square" rtlCol="0">
            <a:spAutoFit/>
          </a:bodyPr>
          <a:lstStyle/>
          <a:p>
            <a:pPr algn="ctr"/>
            <a:r>
              <a:rPr lang="en-US" dirty="0"/>
              <a:t>Exploring different model algorithms</a:t>
            </a:r>
          </a:p>
        </p:txBody>
      </p:sp>
      <p:sp>
        <p:nvSpPr>
          <p:cNvPr id="12" name="TextBox 11">
            <a:extLst>
              <a:ext uri="{FF2B5EF4-FFF2-40B4-BE49-F238E27FC236}">
                <a16:creationId xmlns:a16="http://schemas.microsoft.com/office/drawing/2014/main" id="{1AF6CC9D-F146-6261-E951-8B2A732865DF}"/>
              </a:ext>
            </a:extLst>
          </p:cNvPr>
          <p:cNvSpPr txBox="1"/>
          <p:nvPr/>
        </p:nvSpPr>
        <p:spPr>
          <a:xfrm>
            <a:off x="2135156" y="5376893"/>
            <a:ext cx="1674843" cy="276999"/>
          </a:xfrm>
          <a:prstGeom prst="rect">
            <a:avLst/>
          </a:prstGeom>
          <a:solidFill>
            <a:schemeClr val="bg1"/>
          </a:solidFill>
        </p:spPr>
        <p:txBody>
          <a:bodyPr wrap="square" rtlCol="0">
            <a:spAutoFit/>
          </a:bodyPr>
          <a:lstStyle/>
          <a:p>
            <a:pPr algn="ctr"/>
            <a:r>
              <a:rPr lang="en-US" sz="1200" dirty="0"/>
              <a:t>Logistic regression</a:t>
            </a:r>
          </a:p>
        </p:txBody>
      </p:sp>
      <p:sp>
        <p:nvSpPr>
          <p:cNvPr id="13" name="TextBox 12">
            <a:extLst>
              <a:ext uri="{FF2B5EF4-FFF2-40B4-BE49-F238E27FC236}">
                <a16:creationId xmlns:a16="http://schemas.microsoft.com/office/drawing/2014/main" id="{E1CC394A-1454-1F9F-266C-8D1C990700D7}"/>
              </a:ext>
            </a:extLst>
          </p:cNvPr>
          <p:cNvSpPr txBox="1"/>
          <p:nvPr/>
        </p:nvSpPr>
        <p:spPr>
          <a:xfrm>
            <a:off x="3592338" y="4942488"/>
            <a:ext cx="1674843" cy="276999"/>
          </a:xfrm>
          <a:prstGeom prst="rect">
            <a:avLst/>
          </a:prstGeom>
          <a:noFill/>
        </p:spPr>
        <p:txBody>
          <a:bodyPr wrap="square" rtlCol="0">
            <a:spAutoFit/>
          </a:bodyPr>
          <a:lstStyle/>
          <a:p>
            <a:pPr algn="ctr"/>
            <a:r>
              <a:rPr lang="en-US" sz="1200" dirty="0"/>
              <a:t>Random forest</a:t>
            </a:r>
          </a:p>
        </p:txBody>
      </p:sp>
      <p:sp>
        <p:nvSpPr>
          <p:cNvPr id="14" name="TextBox 13">
            <a:extLst>
              <a:ext uri="{FF2B5EF4-FFF2-40B4-BE49-F238E27FC236}">
                <a16:creationId xmlns:a16="http://schemas.microsoft.com/office/drawing/2014/main" id="{3F77A07E-DB34-4B54-4055-DCEB70701296}"/>
              </a:ext>
            </a:extLst>
          </p:cNvPr>
          <p:cNvSpPr txBox="1"/>
          <p:nvPr/>
        </p:nvSpPr>
        <p:spPr>
          <a:xfrm>
            <a:off x="5328953" y="2369768"/>
            <a:ext cx="1674843" cy="276999"/>
          </a:xfrm>
          <a:prstGeom prst="rect">
            <a:avLst/>
          </a:prstGeom>
          <a:noFill/>
        </p:spPr>
        <p:txBody>
          <a:bodyPr wrap="square" rtlCol="0">
            <a:spAutoFit/>
          </a:bodyPr>
          <a:lstStyle/>
          <a:p>
            <a:pPr algn="ctr"/>
            <a:r>
              <a:rPr lang="en-US" sz="1200" dirty="0"/>
              <a:t>Boosted tree: </a:t>
            </a:r>
            <a:r>
              <a:rPr lang="en-US" sz="1200" dirty="0" err="1"/>
              <a:t>Catboost</a:t>
            </a:r>
            <a:endParaRPr lang="en-US" sz="1200" dirty="0"/>
          </a:p>
        </p:txBody>
      </p:sp>
      <p:sp>
        <p:nvSpPr>
          <p:cNvPr id="15" name="TextBox 14">
            <a:extLst>
              <a:ext uri="{FF2B5EF4-FFF2-40B4-BE49-F238E27FC236}">
                <a16:creationId xmlns:a16="http://schemas.microsoft.com/office/drawing/2014/main" id="{C53EEB95-50A5-60BE-5157-1F5705F39AAB}"/>
              </a:ext>
            </a:extLst>
          </p:cNvPr>
          <p:cNvSpPr txBox="1"/>
          <p:nvPr/>
        </p:nvSpPr>
        <p:spPr>
          <a:xfrm>
            <a:off x="6901340" y="2140955"/>
            <a:ext cx="1674843" cy="646331"/>
          </a:xfrm>
          <a:prstGeom prst="rect">
            <a:avLst/>
          </a:prstGeom>
          <a:noFill/>
        </p:spPr>
        <p:txBody>
          <a:bodyPr wrap="square" rtlCol="0">
            <a:spAutoFit/>
          </a:bodyPr>
          <a:lstStyle/>
          <a:p>
            <a:pPr algn="ctr"/>
            <a:r>
              <a:rPr lang="en-US" sz="1200" dirty="0"/>
              <a:t>Boosted tree: Light Gradient Boosted Machine</a:t>
            </a:r>
          </a:p>
        </p:txBody>
      </p:sp>
      <p:sp>
        <p:nvSpPr>
          <p:cNvPr id="16" name="TextBox 15">
            <a:extLst>
              <a:ext uri="{FF2B5EF4-FFF2-40B4-BE49-F238E27FC236}">
                <a16:creationId xmlns:a16="http://schemas.microsoft.com/office/drawing/2014/main" id="{28565A4B-A947-8700-FAD2-2487BA30DF49}"/>
              </a:ext>
            </a:extLst>
          </p:cNvPr>
          <p:cNvSpPr txBox="1"/>
          <p:nvPr/>
        </p:nvSpPr>
        <p:spPr>
          <a:xfrm>
            <a:off x="6736046" y="624474"/>
            <a:ext cx="2217960" cy="646331"/>
          </a:xfrm>
          <a:prstGeom prst="rect">
            <a:avLst/>
          </a:prstGeom>
          <a:noFill/>
        </p:spPr>
        <p:txBody>
          <a:bodyPr wrap="square" rtlCol="0">
            <a:spAutoFit/>
          </a:bodyPr>
          <a:lstStyle/>
          <a:p>
            <a:pPr algn="ctr"/>
            <a:r>
              <a:rPr lang="en-US" sz="1200" dirty="0"/>
              <a:t>Looks like LGBM works pretty well for this data. </a:t>
            </a:r>
          </a:p>
          <a:p>
            <a:pPr algn="ctr"/>
            <a:r>
              <a:rPr lang="en-US" sz="1200" dirty="0"/>
              <a:t>We’ll choose this model.</a:t>
            </a:r>
          </a:p>
        </p:txBody>
      </p:sp>
      <p:sp>
        <p:nvSpPr>
          <p:cNvPr id="19" name="TextBox 18">
            <a:extLst>
              <a:ext uri="{FF2B5EF4-FFF2-40B4-BE49-F238E27FC236}">
                <a16:creationId xmlns:a16="http://schemas.microsoft.com/office/drawing/2014/main" id="{9435BB7C-BE95-1CEF-D652-361C36C514B9}"/>
              </a:ext>
            </a:extLst>
          </p:cNvPr>
          <p:cNvSpPr txBox="1"/>
          <p:nvPr/>
        </p:nvSpPr>
        <p:spPr>
          <a:xfrm>
            <a:off x="3809999" y="3814477"/>
            <a:ext cx="4415802" cy="461665"/>
          </a:xfrm>
          <a:prstGeom prst="rect">
            <a:avLst/>
          </a:prstGeom>
          <a:noFill/>
        </p:spPr>
        <p:txBody>
          <a:bodyPr wrap="square" rtlCol="0">
            <a:spAutoFit/>
          </a:bodyPr>
          <a:lstStyle/>
          <a:p>
            <a:pPr algn="ctr"/>
            <a:r>
              <a:rPr lang="en-US" sz="1200" dirty="0"/>
              <a:t>Important observation: Training, testing and validation are all very similar for each model so there’s no obvious model overfitting. </a:t>
            </a:r>
          </a:p>
        </p:txBody>
      </p:sp>
      <p:grpSp>
        <p:nvGrpSpPr>
          <p:cNvPr id="18" name="Group 17">
            <a:extLst>
              <a:ext uri="{FF2B5EF4-FFF2-40B4-BE49-F238E27FC236}">
                <a16:creationId xmlns:a16="http://schemas.microsoft.com/office/drawing/2014/main" id="{CE9400CE-DC8C-0E71-244B-6D96751D1D04}"/>
              </a:ext>
            </a:extLst>
          </p:cNvPr>
          <p:cNvGrpSpPr/>
          <p:nvPr/>
        </p:nvGrpSpPr>
        <p:grpSpPr>
          <a:xfrm>
            <a:off x="4572000" y="141016"/>
            <a:ext cx="2093077" cy="1221591"/>
            <a:chOff x="6794680" y="142143"/>
            <a:chExt cx="2093077" cy="1221591"/>
          </a:xfrm>
        </p:grpSpPr>
        <p:pic>
          <p:nvPicPr>
            <p:cNvPr id="6" name="Picture 5" descr="A screenshot of a diagram&#10;&#10;Description automatically generated">
              <a:extLst>
                <a:ext uri="{FF2B5EF4-FFF2-40B4-BE49-F238E27FC236}">
                  <a16:creationId xmlns:a16="http://schemas.microsoft.com/office/drawing/2014/main" id="{07AD1AFE-E4DC-8847-2066-F7DB5C829C10}"/>
                </a:ext>
              </a:extLst>
            </p:cNvPr>
            <p:cNvPicPr>
              <a:picLocks noChangeAspect="1"/>
            </p:cNvPicPr>
            <p:nvPr/>
          </p:nvPicPr>
          <p:blipFill>
            <a:blip r:embed="rId3"/>
            <a:stretch>
              <a:fillRect/>
            </a:stretch>
          </p:blipFill>
          <p:spPr>
            <a:xfrm>
              <a:off x="6794680" y="142143"/>
              <a:ext cx="2093077" cy="1221591"/>
            </a:xfrm>
            <a:prstGeom prst="rect">
              <a:avLst/>
            </a:prstGeom>
          </p:spPr>
        </p:pic>
        <p:sp>
          <p:nvSpPr>
            <p:cNvPr id="17" name="Oval 16">
              <a:extLst>
                <a:ext uri="{FF2B5EF4-FFF2-40B4-BE49-F238E27FC236}">
                  <a16:creationId xmlns:a16="http://schemas.microsoft.com/office/drawing/2014/main" id="{22E9DD4E-13D4-F9FF-744F-2B945F799B08}"/>
                </a:ext>
              </a:extLst>
            </p:cNvPr>
            <p:cNvSpPr/>
            <p:nvPr/>
          </p:nvSpPr>
          <p:spPr>
            <a:xfrm>
              <a:off x="7519867" y="912269"/>
              <a:ext cx="488137" cy="27414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3B289677-16B7-0FC7-B059-97B5C1BFAAF4}"/>
              </a:ext>
            </a:extLst>
          </p:cNvPr>
          <p:cNvSpPr/>
          <p:nvPr/>
        </p:nvSpPr>
        <p:spPr>
          <a:xfrm>
            <a:off x="6852219" y="1312611"/>
            <a:ext cx="1511217" cy="8860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A560894-0253-D5A7-B33D-F9DB2D17931B}"/>
              </a:ext>
            </a:extLst>
          </p:cNvPr>
          <p:cNvSpPr/>
          <p:nvPr/>
        </p:nvSpPr>
        <p:spPr>
          <a:xfrm>
            <a:off x="7432632" y="5698270"/>
            <a:ext cx="475519" cy="32527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57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202842-556A-8BC4-CD66-9C79F1B671C9}"/>
              </a:ext>
            </a:extLst>
          </p:cNvPr>
          <p:cNvPicPr>
            <a:picLocks noChangeAspect="1"/>
          </p:cNvPicPr>
          <p:nvPr/>
        </p:nvPicPr>
        <p:blipFill>
          <a:blip r:embed="rId2"/>
          <a:stretch>
            <a:fillRect/>
          </a:stretch>
        </p:blipFill>
        <p:spPr>
          <a:xfrm>
            <a:off x="160816" y="2004124"/>
            <a:ext cx="7772400" cy="4352227"/>
          </a:xfrm>
          <a:prstGeom prst="rect">
            <a:avLst/>
          </a:prstGeom>
        </p:spPr>
      </p:pic>
      <p:sp>
        <p:nvSpPr>
          <p:cNvPr id="2" name="Title 1"/>
          <p:cNvSpPr>
            <a:spLocks noGrp="1"/>
          </p:cNvSpPr>
          <p:nvPr>
            <p:ph type="title"/>
          </p:nvPr>
        </p:nvSpPr>
        <p:spPr>
          <a:xfrm>
            <a:off x="160816" y="142143"/>
            <a:ext cx="7886700" cy="810531"/>
          </a:xfrm>
        </p:spPr>
        <p:txBody>
          <a:bodyPr>
            <a:normAutofit fontScale="90000"/>
          </a:bodyPr>
          <a:lstStyle/>
          <a:p>
            <a:r>
              <a:rPr lang="en-US" dirty="0">
                <a:latin typeface="+mn-lt"/>
              </a:rPr>
              <a:t>Always Look at What Variables Are the Most Important</a:t>
            </a:r>
          </a:p>
        </p:txBody>
      </p:sp>
      <p:sp>
        <p:nvSpPr>
          <p:cNvPr id="4" name="Slide Number Placeholder 3"/>
          <p:cNvSpPr>
            <a:spLocks noGrp="1"/>
          </p:cNvSpPr>
          <p:nvPr>
            <p:ph type="sldNum" sz="quarter" idx="12"/>
          </p:nvPr>
        </p:nvSpPr>
        <p:spPr/>
        <p:txBody>
          <a:bodyPr/>
          <a:lstStyle/>
          <a:p>
            <a:fld id="{88CD9788-50B9-FE4F-BD86-303CACCBE7E1}" type="slidenum">
              <a:rPr lang="en-US" smtClean="0"/>
              <a:t>41</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123772"/>
            <a:ext cx="8656028" cy="5426319"/>
          </a:xfrm>
        </p:spPr>
        <p:txBody>
          <a:bodyPr>
            <a:normAutofit/>
          </a:bodyPr>
          <a:lstStyle/>
          <a:p>
            <a:pPr marL="0" indent="0">
              <a:lnSpc>
                <a:spcPct val="100000"/>
              </a:lnSpc>
              <a:buNone/>
            </a:pPr>
            <a:r>
              <a:rPr lang="en-US" sz="2000" dirty="0"/>
              <a:t>Ask yourself: Do they make sense? Is it possible that there is a target leak? Any variable(s) that look too predictive?</a:t>
            </a:r>
          </a:p>
          <a:p>
            <a:pPr marL="0" indent="0">
              <a:buNone/>
            </a:pPr>
            <a:endParaRPr lang="en-US" dirty="0"/>
          </a:p>
          <a:p>
            <a:endParaRPr lang="en-US" dirty="0"/>
          </a:p>
        </p:txBody>
      </p:sp>
      <p:sp>
        <p:nvSpPr>
          <p:cNvPr id="3" name="TextBox 2">
            <a:extLst>
              <a:ext uri="{FF2B5EF4-FFF2-40B4-BE49-F238E27FC236}">
                <a16:creationId xmlns:a16="http://schemas.microsoft.com/office/drawing/2014/main" id="{7EFCD1CC-68A0-AAF3-4FDD-2D85684D2718}"/>
              </a:ext>
            </a:extLst>
          </p:cNvPr>
          <p:cNvSpPr txBox="1"/>
          <p:nvPr/>
        </p:nvSpPr>
        <p:spPr>
          <a:xfrm>
            <a:off x="3341717" y="3429000"/>
            <a:ext cx="4355414" cy="1815882"/>
          </a:xfrm>
          <a:prstGeom prst="rect">
            <a:avLst/>
          </a:prstGeom>
          <a:noFill/>
        </p:spPr>
        <p:txBody>
          <a:bodyPr wrap="square" rtlCol="0">
            <a:spAutoFit/>
          </a:bodyPr>
          <a:lstStyle/>
          <a:p>
            <a:r>
              <a:rPr lang="en-US" sz="1600" dirty="0"/>
              <a:t>I’m not really happy with these variables. When target encoded variables are at the top I worry about overfitting. </a:t>
            </a:r>
          </a:p>
          <a:p>
            <a:endParaRPr lang="en-US" sz="1600" dirty="0"/>
          </a:p>
          <a:p>
            <a:r>
              <a:rPr lang="en-US" sz="1600" dirty="0"/>
              <a:t>Let’s remove these top TE variables and retune the model. We’ll see if other variables can step up and keep the model performance about as high. </a:t>
            </a:r>
          </a:p>
        </p:txBody>
      </p:sp>
      <p:sp>
        <p:nvSpPr>
          <p:cNvPr id="9" name="Oval 8">
            <a:extLst>
              <a:ext uri="{FF2B5EF4-FFF2-40B4-BE49-F238E27FC236}">
                <a16:creationId xmlns:a16="http://schemas.microsoft.com/office/drawing/2014/main" id="{A8F67F6A-3206-3F4E-4A36-BFAE3A309330}"/>
              </a:ext>
            </a:extLst>
          </p:cNvPr>
          <p:cNvSpPr/>
          <p:nvPr/>
        </p:nvSpPr>
        <p:spPr>
          <a:xfrm>
            <a:off x="2341917" y="2190613"/>
            <a:ext cx="552587" cy="16972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14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829-563F-DE26-F59B-D2153623D468}"/>
            </a:ext>
          </a:extLst>
        </p:cNvPr>
        <p:cNvGrpSpPr/>
        <p:nvPr/>
      </p:nvGrpSpPr>
      <p:grpSpPr>
        <a:xfrm>
          <a:off x="0" y="0"/>
          <a:ext cx="0" cy="0"/>
          <a:chOff x="0" y="0"/>
          <a:chExt cx="0" cy="0"/>
        </a:xfrm>
      </p:grpSpPr>
      <p:pic>
        <p:nvPicPr>
          <p:cNvPr id="11" name="Picture 10" descr="A graph with blue and white bars&#10;&#10;Description automatically generated">
            <a:extLst>
              <a:ext uri="{FF2B5EF4-FFF2-40B4-BE49-F238E27FC236}">
                <a16:creationId xmlns:a16="http://schemas.microsoft.com/office/drawing/2014/main" id="{11A21F10-37BF-B448-2618-2EA1C5164A7D}"/>
              </a:ext>
            </a:extLst>
          </p:cNvPr>
          <p:cNvPicPr>
            <a:picLocks noChangeAspect="1"/>
          </p:cNvPicPr>
          <p:nvPr/>
        </p:nvPicPr>
        <p:blipFill>
          <a:blip r:embed="rId2"/>
          <a:stretch>
            <a:fillRect/>
          </a:stretch>
        </p:blipFill>
        <p:spPr>
          <a:xfrm>
            <a:off x="419027" y="3802164"/>
            <a:ext cx="4242477" cy="2548140"/>
          </a:xfrm>
          <a:prstGeom prst="rect">
            <a:avLst/>
          </a:prstGeom>
        </p:spPr>
      </p:pic>
      <p:pic>
        <p:nvPicPr>
          <p:cNvPr id="21" name="Picture 20">
            <a:extLst>
              <a:ext uri="{FF2B5EF4-FFF2-40B4-BE49-F238E27FC236}">
                <a16:creationId xmlns:a16="http://schemas.microsoft.com/office/drawing/2014/main" id="{E1D6D30B-FDB7-BD24-4BF0-0F1BD17DF65C}"/>
              </a:ext>
            </a:extLst>
          </p:cNvPr>
          <p:cNvPicPr>
            <a:picLocks noChangeAspect="1"/>
          </p:cNvPicPr>
          <p:nvPr/>
        </p:nvPicPr>
        <p:blipFill>
          <a:blip r:embed="rId3"/>
          <a:stretch>
            <a:fillRect/>
          </a:stretch>
        </p:blipFill>
        <p:spPr>
          <a:xfrm>
            <a:off x="4605292" y="598177"/>
            <a:ext cx="4545681" cy="3030454"/>
          </a:xfrm>
          <a:prstGeom prst="rect">
            <a:avLst/>
          </a:prstGeom>
        </p:spPr>
      </p:pic>
      <p:pic>
        <p:nvPicPr>
          <p:cNvPr id="10" name="Picture 9">
            <a:extLst>
              <a:ext uri="{FF2B5EF4-FFF2-40B4-BE49-F238E27FC236}">
                <a16:creationId xmlns:a16="http://schemas.microsoft.com/office/drawing/2014/main" id="{21525ECF-3DF9-5237-585A-072508AE25B4}"/>
              </a:ext>
            </a:extLst>
          </p:cNvPr>
          <p:cNvPicPr>
            <a:picLocks noChangeAspect="1"/>
          </p:cNvPicPr>
          <p:nvPr/>
        </p:nvPicPr>
        <p:blipFill>
          <a:blip r:embed="rId4"/>
          <a:stretch>
            <a:fillRect/>
          </a:stretch>
        </p:blipFill>
        <p:spPr>
          <a:xfrm>
            <a:off x="4605293" y="3660494"/>
            <a:ext cx="4545680" cy="3030453"/>
          </a:xfrm>
          <a:prstGeom prst="rect">
            <a:avLst/>
          </a:prstGeom>
        </p:spPr>
      </p:pic>
      <p:sp>
        <p:nvSpPr>
          <p:cNvPr id="4" name="Slide Number Placeholder 3">
            <a:extLst>
              <a:ext uri="{FF2B5EF4-FFF2-40B4-BE49-F238E27FC236}">
                <a16:creationId xmlns:a16="http://schemas.microsoft.com/office/drawing/2014/main" id="{726C315E-CC88-BDFC-0E15-821EB184705E}"/>
              </a:ext>
            </a:extLst>
          </p:cNvPr>
          <p:cNvSpPr>
            <a:spLocks noGrp="1"/>
          </p:cNvSpPr>
          <p:nvPr>
            <p:ph type="sldNum" sz="quarter" idx="12"/>
          </p:nvPr>
        </p:nvSpPr>
        <p:spPr/>
        <p:txBody>
          <a:bodyPr/>
          <a:lstStyle/>
          <a:p>
            <a:fld id="{88CD9788-50B9-FE4F-BD86-303CACCBE7E1}" type="slidenum">
              <a:rPr lang="en-US" smtClean="0"/>
              <a:t>42</a:t>
            </a:fld>
            <a:endParaRPr lang="en-US"/>
          </a:p>
        </p:txBody>
      </p:sp>
      <p:sp>
        <p:nvSpPr>
          <p:cNvPr id="5" name="Content Placeholder 2">
            <a:extLst>
              <a:ext uri="{FF2B5EF4-FFF2-40B4-BE49-F238E27FC236}">
                <a16:creationId xmlns:a16="http://schemas.microsoft.com/office/drawing/2014/main" id="{232A3A1E-EC6B-C678-59CC-D60140E4A35F}"/>
              </a:ext>
            </a:extLst>
          </p:cNvPr>
          <p:cNvSpPr>
            <a:spLocks noGrp="1"/>
          </p:cNvSpPr>
          <p:nvPr>
            <p:ph idx="1"/>
          </p:nvPr>
        </p:nvSpPr>
        <p:spPr>
          <a:xfrm>
            <a:off x="276957" y="1289538"/>
            <a:ext cx="8656028" cy="5426319"/>
          </a:xfrm>
        </p:spPr>
        <p:txBody>
          <a:bodyPr>
            <a:normAutofit/>
          </a:bodyPr>
          <a:lstStyle/>
          <a:p>
            <a:pPr marL="0" indent="0">
              <a:buNone/>
            </a:pPr>
            <a:endParaRPr lang="en-US" dirty="0"/>
          </a:p>
          <a:p>
            <a:endParaRPr lang="en-US" dirty="0"/>
          </a:p>
        </p:txBody>
      </p:sp>
      <p:pic>
        <p:nvPicPr>
          <p:cNvPr id="7" name="Picture 6">
            <a:extLst>
              <a:ext uri="{FF2B5EF4-FFF2-40B4-BE49-F238E27FC236}">
                <a16:creationId xmlns:a16="http://schemas.microsoft.com/office/drawing/2014/main" id="{D9F42D99-4D10-E9FC-1107-127F04E32C4A}"/>
              </a:ext>
            </a:extLst>
          </p:cNvPr>
          <p:cNvPicPr>
            <a:picLocks noChangeAspect="1"/>
          </p:cNvPicPr>
          <p:nvPr/>
        </p:nvPicPr>
        <p:blipFill>
          <a:blip r:embed="rId5"/>
          <a:stretch>
            <a:fillRect/>
          </a:stretch>
        </p:blipFill>
        <p:spPr>
          <a:xfrm>
            <a:off x="6321" y="865848"/>
            <a:ext cx="4642067" cy="2599368"/>
          </a:xfrm>
          <a:prstGeom prst="rect">
            <a:avLst/>
          </a:prstGeom>
        </p:spPr>
      </p:pic>
      <p:sp>
        <p:nvSpPr>
          <p:cNvPr id="2" name="Title 1">
            <a:extLst>
              <a:ext uri="{FF2B5EF4-FFF2-40B4-BE49-F238E27FC236}">
                <a16:creationId xmlns:a16="http://schemas.microsoft.com/office/drawing/2014/main" id="{C17CDA33-D6A0-25A1-E21A-61EF75179230}"/>
              </a:ext>
            </a:extLst>
          </p:cNvPr>
          <p:cNvSpPr>
            <a:spLocks noGrp="1"/>
          </p:cNvSpPr>
          <p:nvPr>
            <p:ph type="title"/>
          </p:nvPr>
        </p:nvSpPr>
        <p:spPr>
          <a:xfrm>
            <a:off x="160815" y="97807"/>
            <a:ext cx="8878823" cy="810531"/>
          </a:xfrm>
        </p:spPr>
        <p:txBody>
          <a:bodyPr>
            <a:normAutofit/>
          </a:bodyPr>
          <a:lstStyle/>
          <a:p>
            <a:r>
              <a:rPr lang="en-US" dirty="0">
                <a:latin typeface="+mn-lt"/>
              </a:rPr>
              <a:t>Remove the Suspicious Variable and Rebuild</a:t>
            </a:r>
          </a:p>
        </p:txBody>
      </p:sp>
      <p:sp>
        <p:nvSpPr>
          <p:cNvPr id="14" name="TextBox 13">
            <a:extLst>
              <a:ext uri="{FF2B5EF4-FFF2-40B4-BE49-F238E27FC236}">
                <a16:creationId xmlns:a16="http://schemas.microsoft.com/office/drawing/2014/main" id="{E8EB8E23-CD28-61DE-2F8F-A09D1F6E84E9}"/>
              </a:ext>
            </a:extLst>
          </p:cNvPr>
          <p:cNvSpPr txBox="1"/>
          <p:nvPr/>
        </p:nvSpPr>
        <p:spPr>
          <a:xfrm>
            <a:off x="5398259" y="897731"/>
            <a:ext cx="2489721" cy="338554"/>
          </a:xfrm>
          <a:prstGeom prst="rect">
            <a:avLst/>
          </a:prstGeom>
          <a:noFill/>
        </p:spPr>
        <p:txBody>
          <a:bodyPr wrap="none" rtlCol="0">
            <a:spAutoFit/>
          </a:bodyPr>
          <a:lstStyle/>
          <a:p>
            <a:r>
              <a:rPr lang="en-US" sz="1600" dirty="0"/>
              <a:t>TE’s the most important v’s</a:t>
            </a:r>
          </a:p>
        </p:txBody>
      </p:sp>
      <p:sp>
        <p:nvSpPr>
          <p:cNvPr id="15" name="TextBox 14">
            <a:extLst>
              <a:ext uri="{FF2B5EF4-FFF2-40B4-BE49-F238E27FC236}">
                <a16:creationId xmlns:a16="http://schemas.microsoft.com/office/drawing/2014/main" id="{B1926BFE-C26A-8136-ECF0-9D43C628C566}"/>
              </a:ext>
            </a:extLst>
          </p:cNvPr>
          <p:cNvSpPr txBox="1"/>
          <p:nvPr/>
        </p:nvSpPr>
        <p:spPr>
          <a:xfrm>
            <a:off x="5353923" y="3942262"/>
            <a:ext cx="2775055" cy="338554"/>
          </a:xfrm>
          <a:prstGeom prst="rect">
            <a:avLst/>
          </a:prstGeom>
          <a:noFill/>
        </p:spPr>
        <p:txBody>
          <a:bodyPr wrap="none" rtlCol="0">
            <a:spAutoFit/>
          </a:bodyPr>
          <a:lstStyle/>
          <a:p>
            <a:r>
              <a:rPr lang="en-US" sz="1600" dirty="0"/>
              <a:t>TE’s </a:t>
            </a:r>
            <a:r>
              <a:rPr lang="en-US" sz="1600" b="1" dirty="0"/>
              <a:t>not</a:t>
            </a:r>
            <a:r>
              <a:rPr lang="en-US" sz="1600" dirty="0"/>
              <a:t> the most important v’s</a:t>
            </a:r>
          </a:p>
        </p:txBody>
      </p:sp>
      <p:sp>
        <p:nvSpPr>
          <p:cNvPr id="16" name="TextBox 15">
            <a:extLst>
              <a:ext uri="{FF2B5EF4-FFF2-40B4-BE49-F238E27FC236}">
                <a16:creationId xmlns:a16="http://schemas.microsoft.com/office/drawing/2014/main" id="{8CC6A42E-CF98-01CF-38DA-19146B2D000A}"/>
              </a:ext>
            </a:extLst>
          </p:cNvPr>
          <p:cNvSpPr txBox="1"/>
          <p:nvPr/>
        </p:nvSpPr>
        <p:spPr>
          <a:xfrm>
            <a:off x="7764098" y="1162388"/>
            <a:ext cx="1373581" cy="338554"/>
          </a:xfrm>
          <a:prstGeom prst="rect">
            <a:avLst/>
          </a:prstGeom>
          <a:noFill/>
        </p:spPr>
        <p:txBody>
          <a:bodyPr wrap="none" rtlCol="0">
            <a:spAutoFit/>
          </a:bodyPr>
          <a:lstStyle/>
          <a:p>
            <a:r>
              <a:rPr lang="en-US" sz="1600" dirty="0"/>
              <a:t>Validation ~55</a:t>
            </a:r>
          </a:p>
        </p:txBody>
      </p:sp>
      <p:sp>
        <p:nvSpPr>
          <p:cNvPr id="17" name="TextBox 16">
            <a:extLst>
              <a:ext uri="{FF2B5EF4-FFF2-40B4-BE49-F238E27FC236}">
                <a16:creationId xmlns:a16="http://schemas.microsoft.com/office/drawing/2014/main" id="{4CAA9B18-0005-4041-C75D-E1458276FA74}"/>
              </a:ext>
            </a:extLst>
          </p:cNvPr>
          <p:cNvSpPr txBox="1"/>
          <p:nvPr/>
        </p:nvSpPr>
        <p:spPr>
          <a:xfrm>
            <a:off x="7374709" y="4436306"/>
            <a:ext cx="1373581" cy="338554"/>
          </a:xfrm>
          <a:prstGeom prst="rect">
            <a:avLst/>
          </a:prstGeom>
          <a:noFill/>
        </p:spPr>
        <p:txBody>
          <a:bodyPr wrap="none" rtlCol="0">
            <a:spAutoFit/>
          </a:bodyPr>
          <a:lstStyle/>
          <a:p>
            <a:r>
              <a:rPr lang="en-US" sz="1600" dirty="0"/>
              <a:t>Validation ~54</a:t>
            </a:r>
          </a:p>
        </p:txBody>
      </p:sp>
      <p:sp>
        <p:nvSpPr>
          <p:cNvPr id="19" name="TextBox 18">
            <a:extLst>
              <a:ext uri="{FF2B5EF4-FFF2-40B4-BE49-F238E27FC236}">
                <a16:creationId xmlns:a16="http://schemas.microsoft.com/office/drawing/2014/main" id="{D833705B-72CD-8785-8934-CD4F404920EA}"/>
              </a:ext>
            </a:extLst>
          </p:cNvPr>
          <p:cNvSpPr txBox="1"/>
          <p:nvPr/>
        </p:nvSpPr>
        <p:spPr>
          <a:xfrm>
            <a:off x="5645039" y="5032245"/>
            <a:ext cx="2870311" cy="461665"/>
          </a:xfrm>
          <a:prstGeom prst="rect">
            <a:avLst/>
          </a:prstGeom>
          <a:noFill/>
        </p:spPr>
        <p:txBody>
          <a:bodyPr wrap="square" rtlCol="0">
            <a:spAutoFit/>
          </a:bodyPr>
          <a:lstStyle/>
          <a:p>
            <a:pPr algn="ctr"/>
            <a:r>
              <a:rPr lang="en-US" sz="1200" dirty="0"/>
              <a:t>Performance went down a little, but this is a safer model. I think I’d go with this one.</a:t>
            </a:r>
          </a:p>
        </p:txBody>
      </p:sp>
      <p:sp>
        <p:nvSpPr>
          <p:cNvPr id="3" name="TextBox 2">
            <a:extLst>
              <a:ext uri="{FF2B5EF4-FFF2-40B4-BE49-F238E27FC236}">
                <a16:creationId xmlns:a16="http://schemas.microsoft.com/office/drawing/2014/main" id="{809D5DF4-D9D2-C960-14F8-EAE4658B8F8E}"/>
              </a:ext>
            </a:extLst>
          </p:cNvPr>
          <p:cNvSpPr txBox="1"/>
          <p:nvPr/>
        </p:nvSpPr>
        <p:spPr>
          <a:xfrm>
            <a:off x="2826327" y="1887478"/>
            <a:ext cx="1566454" cy="369332"/>
          </a:xfrm>
          <a:prstGeom prst="rect">
            <a:avLst/>
          </a:prstGeom>
          <a:noFill/>
        </p:spPr>
        <p:txBody>
          <a:bodyPr wrap="none" rtlCol="0">
            <a:spAutoFit/>
          </a:bodyPr>
          <a:lstStyle/>
          <a:p>
            <a:r>
              <a:rPr lang="en-US" dirty="0"/>
              <a:t>Original model</a:t>
            </a:r>
          </a:p>
        </p:txBody>
      </p:sp>
      <p:sp>
        <p:nvSpPr>
          <p:cNvPr id="8" name="TextBox 7">
            <a:extLst>
              <a:ext uri="{FF2B5EF4-FFF2-40B4-BE49-F238E27FC236}">
                <a16:creationId xmlns:a16="http://schemas.microsoft.com/office/drawing/2014/main" id="{07054811-8813-E09F-4240-546C9B16DD87}"/>
              </a:ext>
            </a:extLst>
          </p:cNvPr>
          <p:cNvSpPr txBox="1"/>
          <p:nvPr/>
        </p:nvSpPr>
        <p:spPr>
          <a:xfrm>
            <a:off x="2141266" y="4784597"/>
            <a:ext cx="2364360" cy="830997"/>
          </a:xfrm>
          <a:prstGeom prst="rect">
            <a:avLst/>
          </a:prstGeom>
          <a:noFill/>
        </p:spPr>
        <p:txBody>
          <a:bodyPr wrap="square" rtlCol="0">
            <a:spAutoFit/>
          </a:bodyPr>
          <a:lstStyle/>
          <a:p>
            <a:pPr algn="ctr"/>
            <a:r>
              <a:rPr lang="en-US" sz="1600" dirty="0"/>
              <a:t>Keep removing TE variables until the highest is not a TE variable</a:t>
            </a:r>
          </a:p>
        </p:txBody>
      </p:sp>
      <p:sp>
        <p:nvSpPr>
          <p:cNvPr id="12" name="Oval 11">
            <a:extLst>
              <a:ext uri="{FF2B5EF4-FFF2-40B4-BE49-F238E27FC236}">
                <a16:creationId xmlns:a16="http://schemas.microsoft.com/office/drawing/2014/main" id="{81B645FC-EB76-E64C-1749-2CC9F21BC4E5}"/>
              </a:ext>
            </a:extLst>
          </p:cNvPr>
          <p:cNvSpPr/>
          <p:nvPr/>
        </p:nvSpPr>
        <p:spPr>
          <a:xfrm>
            <a:off x="7797252" y="4023360"/>
            <a:ext cx="951038" cy="4471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5E3BCB5-F79C-B865-7463-5636B51C1357}"/>
              </a:ext>
            </a:extLst>
          </p:cNvPr>
          <p:cNvSpPr/>
          <p:nvPr/>
        </p:nvSpPr>
        <p:spPr>
          <a:xfrm>
            <a:off x="8046768" y="6273337"/>
            <a:ext cx="411308" cy="23434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F3B4A1-6863-141F-9CC1-27D7751C6A70}"/>
              </a:ext>
            </a:extLst>
          </p:cNvPr>
          <p:cNvSpPr/>
          <p:nvPr/>
        </p:nvSpPr>
        <p:spPr>
          <a:xfrm>
            <a:off x="7777743" y="789093"/>
            <a:ext cx="951038" cy="4471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B4494DF-3808-BD62-544D-5791FF005073}"/>
              </a:ext>
            </a:extLst>
          </p:cNvPr>
          <p:cNvSpPr/>
          <p:nvPr/>
        </p:nvSpPr>
        <p:spPr>
          <a:xfrm>
            <a:off x="8054969" y="3233033"/>
            <a:ext cx="411308" cy="23434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23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CF280A6-1130-6378-B4F4-ACB2FEA71BF0}"/>
              </a:ext>
            </a:extLst>
          </p:cNvPr>
          <p:cNvPicPr>
            <a:picLocks noChangeAspect="1"/>
          </p:cNvPicPr>
          <p:nvPr/>
        </p:nvPicPr>
        <p:blipFill>
          <a:blip r:embed="rId2"/>
          <a:stretch>
            <a:fillRect/>
          </a:stretch>
        </p:blipFill>
        <p:spPr>
          <a:xfrm>
            <a:off x="167066" y="1113686"/>
            <a:ext cx="6338623" cy="5331322"/>
          </a:xfrm>
          <a:prstGeom prst="rect">
            <a:avLst/>
          </a:prstGeom>
        </p:spPr>
      </p:pic>
      <p:sp>
        <p:nvSpPr>
          <p:cNvPr id="2" name="Title 1"/>
          <p:cNvSpPr>
            <a:spLocks noGrp="1"/>
          </p:cNvSpPr>
          <p:nvPr>
            <p:ph type="title"/>
          </p:nvPr>
        </p:nvSpPr>
        <p:spPr>
          <a:xfrm>
            <a:off x="160816" y="31843"/>
            <a:ext cx="7886700" cy="810531"/>
          </a:xfrm>
        </p:spPr>
        <p:txBody>
          <a:bodyPr>
            <a:normAutofit/>
          </a:bodyPr>
          <a:lstStyle/>
          <a:p>
            <a:r>
              <a:rPr lang="en-US" dirty="0">
                <a:latin typeface="+mn-lt"/>
              </a:rPr>
              <a:t>Model Results Table</a:t>
            </a:r>
          </a:p>
        </p:txBody>
      </p:sp>
      <p:sp>
        <p:nvSpPr>
          <p:cNvPr id="4" name="Slide Number Placeholder 3"/>
          <p:cNvSpPr>
            <a:spLocks noGrp="1"/>
          </p:cNvSpPr>
          <p:nvPr>
            <p:ph type="sldNum" sz="quarter" idx="12"/>
          </p:nvPr>
        </p:nvSpPr>
        <p:spPr/>
        <p:txBody>
          <a:bodyPr/>
          <a:lstStyle/>
          <a:p>
            <a:fld id="{88CD9788-50B9-FE4F-BD86-303CACCBE7E1}" type="slidenum">
              <a:rPr lang="en-US" smtClean="0"/>
              <a:t>43</a:t>
            </a:fld>
            <a:endParaRPr lang="en-US"/>
          </a:p>
        </p:txBody>
      </p:sp>
      <p:sp>
        <p:nvSpPr>
          <p:cNvPr id="8" name="TextBox 7">
            <a:extLst>
              <a:ext uri="{FF2B5EF4-FFF2-40B4-BE49-F238E27FC236}">
                <a16:creationId xmlns:a16="http://schemas.microsoft.com/office/drawing/2014/main" id="{BC87B840-9DF1-6C29-BF06-ABDCB9917750}"/>
              </a:ext>
            </a:extLst>
          </p:cNvPr>
          <p:cNvSpPr txBox="1"/>
          <p:nvPr/>
        </p:nvSpPr>
        <p:spPr>
          <a:xfrm>
            <a:off x="329710" y="657708"/>
            <a:ext cx="5248040" cy="369332"/>
          </a:xfrm>
          <a:prstGeom prst="rect">
            <a:avLst/>
          </a:prstGeom>
          <a:noFill/>
        </p:spPr>
        <p:txBody>
          <a:bodyPr wrap="none" rtlCol="0">
            <a:spAutoFit/>
          </a:bodyPr>
          <a:lstStyle/>
          <a:p>
            <a:r>
              <a:rPr lang="en-US" dirty="0"/>
              <a:t>We divide the population into 40 bins of equal # loans</a:t>
            </a:r>
          </a:p>
        </p:txBody>
      </p:sp>
      <p:sp>
        <p:nvSpPr>
          <p:cNvPr id="9" name="TextBox 8">
            <a:extLst>
              <a:ext uri="{FF2B5EF4-FFF2-40B4-BE49-F238E27FC236}">
                <a16:creationId xmlns:a16="http://schemas.microsoft.com/office/drawing/2014/main" id="{C86656A5-D0AD-93DA-474F-45B860C694B9}"/>
              </a:ext>
            </a:extLst>
          </p:cNvPr>
          <p:cNvSpPr txBox="1"/>
          <p:nvPr/>
        </p:nvSpPr>
        <p:spPr>
          <a:xfrm>
            <a:off x="104362" y="6445008"/>
            <a:ext cx="2554172" cy="461665"/>
          </a:xfrm>
          <a:prstGeom prst="rect">
            <a:avLst/>
          </a:prstGeom>
          <a:noFill/>
        </p:spPr>
        <p:txBody>
          <a:bodyPr wrap="square" rtlCol="0">
            <a:spAutoFit/>
          </a:bodyPr>
          <a:lstStyle/>
          <a:p>
            <a:pPr algn="ctr"/>
            <a:r>
              <a:rPr lang="en-US" sz="1200" dirty="0"/>
              <a:t>Bin statistics:</a:t>
            </a:r>
          </a:p>
          <a:p>
            <a:pPr algn="ctr"/>
            <a:r>
              <a:rPr lang="en-US" sz="1200" dirty="0"/>
              <a:t>What’s in each bin</a:t>
            </a:r>
          </a:p>
        </p:txBody>
      </p:sp>
      <p:sp>
        <p:nvSpPr>
          <p:cNvPr id="10" name="TextBox 9">
            <a:extLst>
              <a:ext uri="{FF2B5EF4-FFF2-40B4-BE49-F238E27FC236}">
                <a16:creationId xmlns:a16="http://schemas.microsoft.com/office/drawing/2014/main" id="{FCCBF9B2-0E1E-D5FB-9F9A-295FFD4110AB}"/>
              </a:ext>
            </a:extLst>
          </p:cNvPr>
          <p:cNvSpPr txBox="1"/>
          <p:nvPr/>
        </p:nvSpPr>
        <p:spPr>
          <a:xfrm>
            <a:off x="3338626" y="6445008"/>
            <a:ext cx="2595582" cy="461665"/>
          </a:xfrm>
          <a:prstGeom prst="rect">
            <a:avLst/>
          </a:prstGeom>
          <a:noFill/>
        </p:spPr>
        <p:txBody>
          <a:bodyPr wrap="none" rtlCol="0">
            <a:spAutoFit/>
          </a:bodyPr>
          <a:lstStyle/>
          <a:p>
            <a:pPr algn="ctr"/>
            <a:r>
              <a:rPr lang="en-US" sz="1200" dirty="0"/>
              <a:t>Cumulative statistics: </a:t>
            </a:r>
          </a:p>
          <a:p>
            <a:pPr algn="ctr"/>
            <a:r>
              <a:rPr lang="en-US" sz="1200" dirty="0"/>
              <a:t>Everything up to and including that bin</a:t>
            </a:r>
          </a:p>
        </p:txBody>
      </p:sp>
      <p:sp>
        <p:nvSpPr>
          <p:cNvPr id="12" name="TextBox 11">
            <a:extLst>
              <a:ext uri="{FF2B5EF4-FFF2-40B4-BE49-F238E27FC236}">
                <a16:creationId xmlns:a16="http://schemas.microsoft.com/office/drawing/2014/main" id="{34891B62-49EE-55B7-0C2C-455B273E1C7C}"/>
              </a:ext>
            </a:extLst>
          </p:cNvPr>
          <p:cNvSpPr txBox="1"/>
          <p:nvPr/>
        </p:nvSpPr>
        <p:spPr>
          <a:xfrm>
            <a:off x="6457151" y="362158"/>
            <a:ext cx="2707973" cy="6401753"/>
          </a:xfrm>
          <a:prstGeom prst="rect">
            <a:avLst/>
          </a:prstGeom>
          <a:noFill/>
        </p:spPr>
        <p:txBody>
          <a:bodyPr wrap="square" rtlCol="0">
            <a:spAutoFit/>
          </a:bodyPr>
          <a:lstStyle/>
          <a:p>
            <a:pPr algn="ctr"/>
            <a:r>
              <a:rPr lang="en-US" sz="1600" dirty="0"/>
              <a:t>The score’s KS is about 41, which is reasonable.</a:t>
            </a:r>
          </a:p>
          <a:p>
            <a:pPr algn="ctr"/>
            <a:endParaRPr lang="en-US" sz="1600" dirty="0"/>
          </a:p>
          <a:p>
            <a:pPr algn="ctr"/>
            <a:endParaRPr lang="en-US" sz="1600" dirty="0"/>
          </a:p>
          <a:p>
            <a:pPr algn="ctr"/>
            <a:r>
              <a:rPr lang="en-US" sz="1600" dirty="0"/>
              <a:t>We can look at the cumulative bad rate to decide a score cutoff.</a:t>
            </a:r>
          </a:p>
          <a:p>
            <a:pPr algn="ctr"/>
            <a:endParaRPr lang="en-US" sz="1600" dirty="0"/>
          </a:p>
          <a:p>
            <a:pPr algn="ctr"/>
            <a:endParaRPr lang="en-US" sz="1600" dirty="0"/>
          </a:p>
          <a:p>
            <a:pPr algn="ctr"/>
            <a:r>
              <a:rPr lang="en-US" sz="1400" dirty="0"/>
              <a:t>Example (red): if you can tolerate an overall bad rate of about 10%, you can set a score cutoff at around 712.</a:t>
            </a:r>
          </a:p>
          <a:p>
            <a:pPr algn="ctr"/>
            <a:endParaRPr lang="en-US" sz="1400" dirty="0"/>
          </a:p>
          <a:p>
            <a:pPr algn="ctr"/>
            <a:r>
              <a:rPr lang="en-US" sz="1400" dirty="0"/>
              <a:t>This would allow you to hold about 48% of loan accounts.</a:t>
            </a:r>
          </a:p>
          <a:p>
            <a:pPr algn="ctr"/>
            <a:endParaRPr lang="en-US" sz="1400" dirty="0"/>
          </a:p>
          <a:p>
            <a:pPr algn="ctr"/>
            <a:endParaRPr lang="en-US" sz="1400" dirty="0"/>
          </a:p>
          <a:p>
            <a:pPr algn="ctr"/>
            <a:endParaRPr lang="en-US" sz="1400" dirty="0"/>
          </a:p>
          <a:p>
            <a:pPr algn="ctr"/>
            <a:endParaRPr lang="en-US" sz="1400" dirty="0"/>
          </a:p>
          <a:p>
            <a:pPr algn="ctr"/>
            <a:r>
              <a:rPr lang="en-US" sz="1400" dirty="0"/>
              <a:t>Example (green): if you want an overall bad rate less than 1%, you can set a score cutoff at around 800</a:t>
            </a:r>
          </a:p>
          <a:p>
            <a:pPr algn="ctr"/>
            <a:endParaRPr lang="en-US" sz="1400" dirty="0"/>
          </a:p>
          <a:p>
            <a:pPr algn="ctr"/>
            <a:r>
              <a:rPr lang="en-US" sz="1400" dirty="0"/>
              <a:t>This would allow you to hold about 20% of loan accounts.</a:t>
            </a:r>
          </a:p>
          <a:p>
            <a:pPr algn="ctr"/>
            <a:endParaRPr lang="en-US" sz="1400" dirty="0"/>
          </a:p>
        </p:txBody>
      </p:sp>
      <p:sp>
        <p:nvSpPr>
          <p:cNvPr id="13" name="Oval 12">
            <a:extLst>
              <a:ext uri="{FF2B5EF4-FFF2-40B4-BE49-F238E27FC236}">
                <a16:creationId xmlns:a16="http://schemas.microsoft.com/office/drawing/2014/main" id="{A51022BF-F61F-4EF7-A8E6-182CF6015642}"/>
              </a:ext>
            </a:extLst>
          </p:cNvPr>
          <p:cNvSpPr/>
          <p:nvPr/>
        </p:nvSpPr>
        <p:spPr>
          <a:xfrm>
            <a:off x="5798611" y="4325957"/>
            <a:ext cx="361236" cy="191913"/>
          </a:xfrm>
          <a:prstGeom prst="ellipse">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B7866E9-53D2-717B-D47A-FF78533C1F22}"/>
              </a:ext>
            </a:extLst>
          </p:cNvPr>
          <p:cNvSpPr/>
          <p:nvPr/>
        </p:nvSpPr>
        <p:spPr>
          <a:xfrm>
            <a:off x="384468" y="3710712"/>
            <a:ext cx="361236" cy="191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9B2AC8-FF72-7334-7EEB-BF36EC42A44E}"/>
              </a:ext>
            </a:extLst>
          </p:cNvPr>
          <p:cNvSpPr/>
          <p:nvPr/>
        </p:nvSpPr>
        <p:spPr>
          <a:xfrm>
            <a:off x="3232238" y="3710712"/>
            <a:ext cx="361236" cy="191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5168A9-8F1E-D73C-6363-49E232E26404}"/>
              </a:ext>
            </a:extLst>
          </p:cNvPr>
          <p:cNvSpPr/>
          <p:nvPr/>
        </p:nvSpPr>
        <p:spPr>
          <a:xfrm>
            <a:off x="4711082" y="3710713"/>
            <a:ext cx="361236" cy="191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AECCCCA-4E4B-05AD-389C-05637642BCF5}"/>
              </a:ext>
            </a:extLst>
          </p:cNvPr>
          <p:cNvSpPr/>
          <p:nvPr/>
        </p:nvSpPr>
        <p:spPr>
          <a:xfrm>
            <a:off x="376622" y="2353916"/>
            <a:ext cx="361236" cy="19191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B6FFF5-470F-FA40-10AB-52C85E864D2A}"/>
              </a:ext>
            </a:extLst>
          </p:cNvPr>
          <p:cNvSpPr/>
          <p:nvPr/>
        </p:nvSpPr>
        <p:spPr>
          <a:xfrm>
            <a:off x="3224392" y="2353916"/>
            <a:ext cx="361236" cy="19191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5214DB-A4D4-3F8F-0494-414590045C68}"/>
              </a:ext>
            </a:extLst>
          </p:cNvPr>
          <p:cNvSpPr/>
          <p:nvPr/>
        </p:nvSpPr>
        <p:spPr>
          <a:xfrm>
            <a:off x="4703236" y="2353917"/>
            <a:ext cx="361236" cy="191913"/>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224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Credit Score Summary</a:t>
            </a:r>
          </a:p>
        </p:txBody>
      </p:sp>
      <p:sp>
        <p:nvSpPr>
          <p:cNvPr id="4" name="Slide Number Placeholder 3"/>
          <p:cNvSpPr>
            <a:spLocks noGrp="1"/>
          </p:cNvSpPr>
          <p:nvPr>
            <p:ph type="sldNum" sz="quarter" idx="12"/>
          </p:nvPr>
        </p:nvSpPr>
        <p:spPr/>
        <p:txBody>
          <a:bodyPr/>
          <a:lstStyle/>
          <a:p>
            <a:fld id="{88CD9788-50B9-FE4F-BD86-303CACCBE7E1}" type="slidenum">
              <a:rPr lang="en-US" smtClean="0"/>
              <a:t>44</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276957" y="1289538"/>
            <a:ext cx="8656028" cy="5426319"/>
          </a:xfrm>
        </p:spPr>
        <p:txBody>
          <a:bodyPr>
            <a:normAutofit/>
          </a:bodyPr>
          <a:lstStyle/>
          <a:p>
            <a:pPr marL="182880" indent="-182880">
              <a:lnSpc>
                <a:spcPct val="100000"/>
              </a:lnSpc>
            </a:pPr>
            <a:r>
              <a:rPr lang="en-US" sz="2000" dirty="0"/>
              <a:t>There are many different kinds of credit models, differing by what they score (application, account, person) and the business use (new account, existing account, person’s reputation). Many are used for multiple different purposes.</a:t>
            </a:r>
          </a:p>
          <a:p>
            <a:pPr marL="182880" indent="-182880">
              <a:lnSpc>
                <a:spcPct val="100000"/>
              </a:lnSpc>
            </a:pPr>
            <a:r>
              <a:rPr lang="en-US" sz="2000" dirty="0"/>
              <a:t>The </a:t>
            </a:r>
            <a:r>
              <a:rPr lang="en-US" sz="2000" b="1" dirty="0"/>
              <a:t>model design </a:t>
            </a:r>
            <a:r>
              <a:rPr lang="en-US" sz="2000" dirty="0"/>
              <a:t>is the most important step. Here we think carefully about </a:t>
            </a:r>
          </a:p>
          <a:p>
            <a:pPr marL="640080" lvl="1" indent="-182880">
              <a:lnSpc>
                <a:spcPct val="100000"/>
              </a:lnSpc>
            </a:pPr>
            <a:r>
              <a:rPr lang="en-US" sz="1600" dirty="0"/>
              <a:t>What is the business purpose</a:t>
            </a:r>
          </a:p>
          <a:p>
            <a:pPr marL="640080" lvl="1" indent="-182880">
              <a:lnSpc>
                <a:spcPct val="100000"/>
              </a:lnSpc>
            </a:pPr>
            <a:r>
              <a:rPr lang="en-US" sz="1600" dirty="0"/>
              <a:t>What will be scored (application, existing account, person)</a:t>
            </a:r>
          </a:p>
          <a:p>
            <a:pPr marL="640080" lvl="1" indent="-182880">
              <a:lnSpc>
                <a:spcPct val="100000"/>
              </a:lnSpc>
            </a:pPr>
            <a:r>
              <a:rPr lang="en-US" sz="1600" dirty="0"/>
              <a:t>What data to be used</a:t>
            </a:r>
          </a:p>
          <a:p>
            <a:pPr marL="640080" lvl="1" indent="-182880">
              <a:lnSpc>
                <a:spcPct val="100000"/>
              </a:lnSpc>
            </a:pPr>
            <a:r>
              <a:rPr lang="en-US" sz="1600" dirty="0"/>
              <a:t>How to define the goods/bads/indeterminates</a:t>
            </a:r>
          </a:p>
          <a:p>
            <a:pPr marL="640080" lvl="1" indent="-182880">
              <a:lnSpc>
                <a:spcPct val="100000"/>
              </a:lnSpc>
            </a:pPr>
            <a:r>
              <a:rPr lang="en-US" sz="1600" dirty="0"/>
              <a:t>How to organize/arrange data into records</a:t>
            </a:r>
          </a:p>
          <a:p>
            <a:pPr marL="182880" indent="-182880">
              <a:lnSpc>
                <a:spcPct val="100000"/>
              </a:lnSpc>
            </a:pPr>
            <a:r>
              <a:rPr lang="en-US" sz="2000" dirty="0"/>
              <a:t>The </a:t>
            </a:r>
            <a:r>
              <a:rPr lang="en-US" sz="2000" b="1" dirty="0"/>
              <a:t>model build process </a:t>
            </a:r>
            <a:r>
              <a:rPr lang="en-US" sz="2000" dirty="0"/>
              <a:t>is straightforward but requires thinking and experience</a:t>
            </a:r>
          </a:p>
          <a:p>
            <a:pPr marL="640080" lvl="1" indent="-182880">
              <a:lnSpc>
                <a:spcPct val="100000"/>
              </a:lnSpc>
            </a:pPr>
            <a:r>
              <a:rPr lang="en-US" sz="1600" dirty="0"/>
              <a:t>Clean data</a:t>
            </a:r>
          </a:p>
          <a:p>
            <a:pPr marL="640080" lvl="1" indent="-182880">
              <a:lnSpc>
                <a:spcPct val="100000"/>
              </a:lnSpc>
            </a:pPr>
            <a:r>
              <a:rPr lang="en-US" sz="1600" dirty="0"/>
              <a:t>Build features/variables</a:t>
            </a:r>
          </a:p>
          <a:p>
            <a:pPr marL="640080" lvl="1" indent="-182880">
              <a:lnSpc>
                <a:spcPct val="100000"/>
              </a:lnSpc>
            </a:pPr>
            <a:r>
              <a:rPr lang="en-US" sz="1600" dirty="0"/>
              <a:t>Feature selection</a:t>
            </a:r>
          </a:p>
          <a:p>
            <a:pPr marL="640080" lvl="1" indent="-182880">
              <a:lnSpc>
                <a:spcPct val="100000"/>
              </a:lnSpc>
            </a:pPr>
            <a:r>
              <a:rPr lang="en-US" sz="1600" dirty="0"/>
              <a:t>Model tuning</a:t>
            </a:r>
          </a:p>
          <a:p>
            <a:pPr marL="640080" lvl="1" indent="-182880">
              <a:lnSpc>
                <a:spcPct val="100000"/>
              </a:lnSpc>
            </a:pPr>
            <a:r>
              <a:rPr lang="en-US" sz="1600" dirty="0"/>
              <a:t>Examine results, implement</a:t>
            </a:r>
          </a:p>
          <a:p>
            <a:pPr marL="640080" lvl="1" indent="-182880">
              <a:lnSpc>
                <a:spcPct val="100000"/>
              </a:lnSpc>
            </a:pPr>
            <a:endParaRPr lang="en-US" sz="1600" dirty="0"/>
          </a:p>
          <a:p>
            <a:pPr marL="0" indent="0">
              <a:buNone/>
            </a:pPr>
            <a:endParaRPr lang="en-US" dirty="0"/>
          </a:p>
          <a:p>
            <a:endParaRPr lang="en-US" dirty="0"/>
          </a:p>
        </p:txBody>
      </p:sp>
    </p:spTree>
    <p:extLst>
      <p:ext uri="{BB962C8B-B14F-4D97-AF65-F5344CB8AC3E}">
        <p14:creationId xmlns:p14="http://schemas.microsoft.com/office/powerpoint/2010/main" val="2658388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5FF94-9286-B55F-7A24-41E4A4280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F55DD-640F-5D6A-5ED0-AC31103B9386}"/>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170517182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69888" y="527871"/>
            <a:ext cx="8405812" cy="319088"/>
          </a:xfrm>
        </p:spPr>
        <p:txBody>
          <a:bodyPr>
            <a:noAutofit/>
          </a:bodyPr>
          <a:lstStyle/>
          <a:p>
            <a:r>
              <a:rPr lang="en-US" sz="3600" dirty="0">
                <a:latin typeface="+mn-lt"/>
              </a:rPr>
              <a:t>Dr Steve’s Advice to Avoid Fraud</a:t>
            </a:r>
          </a:p>
        </p:txBody>
      </p:sp>
      <p:sp>
        <p:nvSpPr>
          <p:cNvPr id="4" name="Slide Number Placeholder 3"/>
          <p:cNvSpPr>
            <a:spLocks noGrp="1"/>
          </p:cNvSpPr>
          <p:nvPr>
            <p:ph type="sldNum" sz="quarter" idx="4294967295"/>
          </p:nvPr>
        </p:nvSpPr>
        <p:spPr>
          <a:xfrm>
            <a:off x="7436285" y="6471137"/>
            <a:ext cx="1524000" cy="238125"/>
          </a:xfrm>
        </p:spPr>
        <p:txBody>
          <a:bodyPr/>
          <a:lstStyle/>
          <a:p>
            <a:fld id="{02330697-FC26-4454-A3BE-90B07819C49A}" type="slidenum">
              <a:rPr lang="en-US" smtClean="0"/>
              <a:pPr/>
              <a:t>46</a:t>
            </a:fld>
            <a:endParaRPr lang="en-US" dirty="0"/>
          </a:p>
        </p:txBody>
      </p:sp>
      <p:sp>
        <p:nvSpPr>
          <p:cNvPr id="5" name="Content Placeholder 4"/>
          <p:cNvSpPr>
            <a:spLocks noGrp="1"/>
          </p:cNvSpPr>
          <p:nvPr>
            <p:ph idx="1"/>
          </p:nvPr>
        </p:nvSpPr>
        <p:spPr>
          <a:xfrm>
            <a:off x="301336" y="1218916"/>
            <a:ext cx="8405812" cy="5252221"/>
          </a:xfrm>
        </p:spPr>
        <p:txBody>
          <a:bodyPr>
            <a:normAutofit/>
          </a:bodyPr>
          <a:lstStyle/>
          <a:p>
            <a:pPr marL="182880" indent="-182880">
              <a:lnSpc>
                <a:spcPct val="100000"/>
              </a:lnSpc>
            </a:pPr>
            <a:r>
              <a:rPr lang="en-US" sz="2200" b="1" dirty="0"/>
              <a:t>Beware of unsolicited contacts. </a:t>
            </a:r>
            <a:r>
              <a:rPr lang="en-US" sz="2200" dirty="0"/>
              <a:t>When someone contacts you (email, phone, letter…) you really have no idea who they are. You can always politely thank them and then contact the institution they claim to be from using a valid method, not one they give you.</a:t>
            </a:r>
          </a:p>
          <a:p>
            <a:pPr marL="182880" indent="-182880">
              <a:lnSpc>
                <a:spcPct val="100000"/>
              </a:lnSpc>
            </a:pPr>
            <a:endParaRPr lang="en-US" sz="2200" dirty="0"/>
          </a:p>
          <a:p>
            <a:pPr marL="182880" indent="-182880">
              <a:lnSpc>
                <a:spcPct val="100000"/>
              </a:lnSpc>
            </a:pPr>
            <a:r>
              <a:rPr lang="en-US" sz="2200" b="1" dirty="0"/>
              <a:t>Be careful giving out any nonpublic personal information</a:t>
            </a:r>
            <a:r>
              <a:rPr lang="en-US" sz="2200" dirty="0"/>
              <a:t>, primarily your SSN, date of birth, account numbers.</a:t>
            </a:r>
          </a:p>
          <a:p>
            <a:pPr marL="182880" indent="-182880">
              <a:lnSpc>
                <a:spcPct val="100000"/>
              </a:lnSpc>
            </a:pPr>
            <a:endParaRPr lang="en-US" sz="2200" dirty="0"/>
          </a:p>
          <a:p>
            <a:pPr>
              <a:lnSpc>
                <a:spcPct val="110000"/>
              </a:lnSpc>
            </a:pPr>
            <a:endParaRPr lang="en-US" sz="2200" dirty="0"/>
          </a:p>
        </p:txBody>
      </p:sp>
    </p:spTree>
    <p:extLst>
      <p:ext uri="{BB962C8B-B14F-4D97-AF65-F5344CB8AC3E}">
        <p14:creationId xmlns:p14="http://schemas.microsoft.com/office/powerpoint/2010/main" val="586657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Class Review and Summary</a:t>
            </a:r>
          </a:p>
        </p:txBody>
      </p:sp>
      <p:sp>
        <p:nvSpPr>
          <p:cNvPr id="5" name="Slide Number Placeholder 4"/>
          <p:cNvSpPr>
            <a:spLocks noGrp="1"/>
          </p:cNvSpPr>
          <p:nvPr>
            <p:ph type="sldNum" sz="quarter" idx="12"/>
          </p:nvPr>
        </p:nvSpPr>
        <p:spPr>
          <a:xfrm>
            <a:off x="8555643" y="6415557"/>
            <a:ext cx="588357" cy="365125"/>
          </a:xfrm>
        </p:spPr>
        <p:txBody>
          <a:bodyPr/>
          <a:lstStyle/>
          <a:p>
            <a:fld id="{88CD9788-50B9-FE4F-BD86-303CACCBE7E1}" type="slidenum">
              <a:rPr lang="en-US" smtClean="0"/>
              <a:t>47</a:t>
            </a:fld>
            <a:endParaRPr lang="en-US"/>
          </a:p>
        </p:txBody>
      </p:sp>
    </p:spTree>
    <p:extLst>
      <p:ext uri="{BB962C8B-B14F-4D97-AF65-F5344CB8AC3E}">
        <p14:creationId xmlns:p14="http://schemas.microsoft.com/office/powerpoint/2010/main" val="4102039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A892897-7200-424A-9409-8021ED896BCA}"/>
              </a:ext>
            </a:extLst>
          </p:cNvPr>
          <p:cNvSpPr>
            <a:spLocks noGrp="1"/>
          </p:cNvSpPr>
          <p:nvPr>
            <p:ph type="title"/>
          </p:nvPr>
        </p:nvSpPr>
        <p:spPr>
          <a:xfrm>
            <a:off x="628650" y="273878"/>
            <a:ext cx="7886700" cy="814317"/>
          </a:xfrm>
        </p:spPr>
        <p:txBody>
          <a:bodyPr>
            <a:normAutofit/>
          </a:bodyPr>
          <a:lstStyle/>
          <a:p>
            <a:r>
              <a:rPr lang="en-US" sz="3600" dirty="0">
                <a:latin typeface="+mn-lt"/>
              </a:rPr>
              <a:t>Two Kinds of Fraud Algorithms</a:t>
            </a:r>
          </a:p>
        </p:txBody>
      </p:sp>
      <p:sp>
        <p:nvSpPr>
          <p:cNvPr id="11" name="Content Placeholder 3">
            <a:extLst>
              <a:ext uri="{FF2B5EF4-FFF2-40B4-BE49-F238E27FC236}">
                <a16:creationId xmlns:a16="http://schemas.microsoft.com/office/drawing/2014/main" id="{F451CD33-FDAD-5D4E-8F1E-13FFFC252C83}"/>
              </a:ext>
            </a:extLst>
          </p:cNvPr>
          <p:cNvSpPr txBox="1">
            <a:spLocks/>
          </p:cNvSpPr>
          <p:nvPr/>
        </p:nvSpPr>
        <p:spPr>
          <a:xfrm>
            <a:off x="330477" y="1344668"/>
            <a:ext cx="7751557" cy="4948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b="1" dirty="0"/>
              <a:t>Expert rule systems</a:t>
            </a:r>
            <a:r>
              <a:rPr lang="en-US" dirty="0"/>
              <a:t>, also called filters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General statistical/</a:t>
            </a:r>
            <a:r>
              <a:rPr lang="en-US" b="1" dirty="0"/>
              <a:t>machine learning models</a:t>
            </a:r>
          </a:p>
          <a:p>
            <a:pPr lvl="1"/>
            <a:r>
              <a:rPr lang="en-US" dirty="0"/>
              <a:t>Supervised</a:t>
            </a:r>
          </a:p>
          <a:p>
            <a:pPr lvl="2"/>
            <a:r>
              <a:rPr lang="en-US" dirty="0"/>
              <a:t>linear models: Linear or logistic regression</a:t>
            </a:r>
          </a:p>
          <a:p>
            <a:pPr lvl="2"/>
            <a:r>
              <a:rPr lang="en-US" dirty="0"/>
              <a:t>Nonlinear: decision tree, neural nets, random forests, boosted trees, SVM, naïve Bayes…</a:t>
            </a:r>
          </a:p>
          <a:p>
            <a:pPr lvl="1"/>
            <a:r>
              <a:rPr lang="en-US" dirty="0"/>
              <a:t>Unsupervised</a:t>
            </a:r>
          </a:p>
          <a:p>
            <a:pPr lvl="2"/>
            <a:r>
              <a:rPr lang="en-US" dirty="0"/>
              <a:t>z score outliers</a:t>
            </a:r>
          </a:p>
          <a:p>
            <a:pPr lvl="2"/>
            <a:r>
              <a:rPr lang="en-US" dirty="0"/>
              <a:t>Autoencoders (linear, nonlinear) </a:t>
            </a:r>
          </a:p>
          <a:p>
            <a:pPr marL="457200" lvl="1" indent="0">
              <a:buNone/>
            </a:pPr>
            <a:endParaRPr lang="en-US" dirty="0"/>
          </a:p>
        </p:txBody>
      </p:sp>
      <p:sp>
        <p:nvSpPr>
          <p:cNvPr id="12" name="Slide Number Placeholder 4">
            <a:extLst>
              <a:ext uri="{FF2B5EF4-FFF2-40B4-BE49-F238E27FC236}">
                <a16:creationId xmlns:a16="http://schemas.microsoft.com/office/drawing/2014/main" id="{92CB8860-41AB-7649-AD85-06688A9061A2}"/>
              </a:ext>
            </a:extLst>
          </p:cNvPr>
          <p:cNvSpPr>
            <a:spLocks noGrp="1"/>
          </p:cNvSpPr>
          <p:nvPr>
            <p:ph type="sldNum" sz="quarter" idx="12"/>
          </p:nvPr>
        </p:nvSpPr>
        <p:spPr>
          <a:xfrm>
            <a:off x="8615795" y="6425624"/>
            <a:ext cx="528205" cy="365125"/>
          </a:xfrm>
        </p:spPr>
        <p:txBody>
          <a:bodyPr/>
          <a:lstStyle/>
          <a:p>
            <a:fld id="{88CD9788-50B9-FE4F-BD86-303CACCBE7E1}" type="slidenum">
              <a:rPr lang="en-US" smtClean="0"/>
              <a:t>48</a:t>
            </a:fld>
            <a:endParaRPr lang="en-US" dirty="0"/>
          </a:p>
        </p:txBody>
      </p:sp>
      <p:sp>
        <p:nvSpPr>
          <p:cNvPr id="2" name="TextBox 1">
            <a:extLst>
              <a:ext uri="{FF2B5EF4-FFF2-40B4-BE49-F238E27FC236}">
                <a16:creationId xmlns:a16="http://schemas.microsoft.com/office/drawing/2014/main" id="{09C90D34-C498-E486-397A-9C249EA8EB93}"/>
              </a:ext>
            </a:extLst>
          </p:cNvPr>
          <p:cNvSpPr txBox="1"/>
          <p:nvPr/>
        </p:nvSpPr>
        <p:spPr>
          <a:xfrm>
            <a:off x="463216" y="1705609"/>
            <a:ext cx="5143500" cy="461665"/>
          </a:xfrm>
          <a:prstGeom prst="rect">
            <a:avLst/>
          </a:prstGeom>
          <a:noFill/>
        </p:spPr>
        <p:txBody>
          <a:bodyPr wrap="square" rtlCol="0">
            <a:spAutoFit/>
          </a:bodyPr>
          <a:lstStyle/>
          <a:p>
            <a:pPr algn="ctr"/>
            <a:r>
              <a:rPr lang="en-US" sz="1200" i="1" dirty="0"/>
              <a:t>Rule systems are made by domain experts. Often this is a good place to start.</a:t>
            </a:r>
          </a:p>
          <a:p>
            <a:pPr algn="ctr"/>
            <a:r>
              <a:rPr lang="en-US" sz="1200" i="1" dirty="0"/>
              <a:t>They don’t require data science, only good business experience.</a:t>
            </a:r>
          </a:p>
        </p:txBody>
      </p:sp>
      <p:sp>
        <p:nvSpPr>
          <p:cNvPr id="3" name="TextBox 2">
            <a:extLst>
              <a:ext uri="{FF2B5EF4-FFF2-40B4-BE49-F238E27FC236}">
                <a16:creationId xmlns:a16="http://schemas.microsoft.com/office/drawing/2014/main" id="{695350F8-A014-6A51-26AC-5FBC7CC43485}"/>
              </a:ext>
            </a:extLst>
          </p:cNvPr>
          <p:cNvSpPr txBox="1"/>
          <p:nvPr/>
        </p:nvSpPr>
        <p:spPr>
          <a:xfrm>
            <a:off x="7393469" y="3391965"/>
            <a:ext cx="1602460" cy="461665"/>
          </a:xfrm>
          <a:prstGeom prst="rect">
            <a:avLst/>
          </a:prstGeom>
          <a:noFill/>
        </p:spPr>
        <p:txBody>
          <a:bodyPr wrap="square" rtlCol="0">
            <a:spAutoFit/>
          </a:bodyPr>
          <a:lstStyle/>
          <a:p>
            <a:pPr algn="ctr"/>
            <a:r>
              <a:rPr lang="en-US" sz="1200" i="1" dirty="0"/>
              <a:t>This is what we’ll be doing in this class.</a:t>
            </a:r>
          </a:p>
        </p:txBody>
      </p:sp>
      <p:sp>
        <p:nvSpPr>
          <p:cNvPr id="4" name="TextBox 3">
            <a:extLst>
              <a:ext uri="{FF2B5EF4-FFF2-40B4-BE49-F238E27FC236}">
                <a16:creationId xmlns:a16="http://schemas.microsoft.com/office/drawing/2014/main" id="{57340592-BD6B-8B71-A728-93F37AE8B30A}"/>
              </a:ext>
            </a:extLst>
          </p:cNvPr>
          <p:cNvSpPr txBox="1"/>
          <p:nvPr/>
        </p:nvSpPr>
        <p:spPr>
          <a:xfrm>
            <a:off x="788973" y="1139908"/>
            <a:ext cx="1835887" cy="276999"/>
          </a:xfrm>
          <a:prstGeom prst="rect">
            <a:avLst/>
          </a:prstGeom>
          <a:noFill/>
        </p:spPr>
        <p:txBody>
          <a:bodyPr wrap="none" rtlCol="0">
            <a:spAutoFit/>
          </a:bodyPr>
          <a:lstStyle/>
          <a:p>
            <a:r>
              <a:rPr lang="en-US" sz="1200" dirty="0">
                <a:solidFill>
                  <a:srgbClr val="FF0000"/>
                </a:solidFill>
              </a:rPr>
              <a:t>Made manually by experts</a:t>
            </a:r>
          </a:p>
        </p:txBody>
      </p:sp>
      <p:sp>
        <p:nvSpPr>
          <p:cNvPr id="5" name="TextBox 4">
            <a:extLst>
              <a:ext uri="{FF2B5EF4-FFF2-40B4-BE49-F238E27FC236}">
                <a16:creationId xmlns:a16="http://schemas.microsoft.com/office/drawing/2014/main" id="{64EAD853-F14C-2D13-FB60-A5685722B6E1}"/>
              </a:ext>
            </a:extLst>
          </p:cNvPr>
          <p:cNvSpPr txBox="1"/>
          <p:nvPr/>
        </p:nvSpPr>
        <p:spPr>
          <a:xfrm>
            <a:off x="788973" y="3133876"/>
            <a:ext cx="3370410" cy="276999"/>
          </a:xfrm>
          <a:prstGeom prst="rect">
            <a:avLst/>
          </a:prstGeom>
          <a:noFill/>
        </p:spPr>
        <p:txBody>
          <a:bodyPr wrap="none" rtlCol="0">
            <a:spAutoFit/>
          </a:bodyPr>
          <a:lstStyle/>
          <a:p>
            <a:r>
              <a:rPr lang="en-US" sz="1200" dirty="0">
                <a:solidFill>
                  <a:srgbClr val="FF0000"/>
                </a:solidFill>
              </a:rPr>
              <a:t>Made using statistical/machine learning algorithms</a:t>
            </a:r>
          </a:p>
        </p:txBody>
      </p:sp>
      <p:pic>
        <p:nvPicPr>
          <p:cNvPr id="7" name="Picture 6">
            <a:extLst>
              <a:ext uri="{FF2B5EF4-FFF2-40B4-BE49-F238E27FC236}">
                <a16:creationId xmlns:a16="http://schemas.microsoft.com/office/drawing/2014/main" id="{3EA9A19B-A023-0B1E-4548-0CBBFDD9AF2C}"/>
              </a:ext>
            </a:extLst>
          </p:cNvPr>
          <p:cNvPicPr>
            <a:picLocks noChangeAspect="1"/>
          </p:cNvPicPr>
          <p:nvPr/>
        </p:nvPicPr>
        <p:blipFill>
          <a:blip r:embed="rId3"/>
          <a:stretch>
            <a:fillRect/>
          </a:stretch>
        </p:blipFill>
        <p:spPr>
          <a:xfrm>
            <a:off x="6847942" y="1318010"/>
            <a:ext cx="795867" cy="849264"/>
          </a:xfrm>
          <a:prstGeom prst="rect">
            <a:avLst/>
          </a:prstGeom>
        </p:spPr>
      </p:pic>
      <p:sp>
        <p:nvSpPr>
          <p:cNvPr id="8" name="TextBox 7">
            <a:extLst>
              <a:ext uri="{FF2B5EF4-FFF2-40B4-BE49-F238E27FC236}">
                <a16:creationId xmlns:a16="http://schemas.microsoft.com/office/drawing/2014/main" id="{A403DF42-A410-5BD7-2469-412485FEA8D2}"/>
              </a:ext>
            </a:extLst>
          </p:cNvPr>
          <p:cNvSpPr txBox="1"/>
          <p:nvPr/>
        </p:nvSpPr>
        <p:spPr>
          <a:xfrm>
            <a:off x="6393910" y="962897"/>
            <a:ext cx="1377300" cy="246221"/>
          </a:xfrm>
          <a:prstGeom prst="rect">
            <a:avLst/>
          </a:prstGeom>
          <a:noFill/>
        </p:spPr>
        <p:txBody>
          <a:bodyPr wrap="none" rtlCol="0">
            <a:spAutoFit/>
          </a:bodyPr>
          <a:lstStyle/>
          <a:p>
            <a:r>
              <a:rPr lang="en-US" sz="1000" dirty="0"/>
              <a:t>All events to be judged</a:t>
            </a:r>
          </a:p>
        </p:txBody>
      </p:sp>
      <p:sp>
        <p:nvSpPr>
          <p:cNvPr id="9" name="TextBox 8">
            <a:extLst>
              <a:ext uri="{FF2B5EF4-FFF2-40B4-BE49-F238E27FC236}">
                <a16:creationId xmlns:a16="http://schemas.microsoft.com/office/drawing/2014/main" id="{510F66BF-EFA6-C5D6-D8CA-3AC732867A88}"/>
              </a:ext>
            </a:extLst>
          </p:cNvPr>
          <p:cNvSpPr txBox="1"/>
          <p:nvPr/>
        </p:nvSpPr>
        <p:spPr>
          <a:xfrm>
            <a:off x="6370475" y="2312020"/>
            <a:ext cx="1750800" cy="246221"/>
          </a:xfrm>
          <a:prstGeom prst="rect">
            <a:avLst/>
          </a:prstGeom>
          <a:noFill/>
        </p:spPr>
        <p:txBody>
          <a:bodyPr wrap="none" rtlCol="0">
            <a:spAutoFit/>
          </a:bodyPr>
          <a:lstStyle/>
          <a:p>
            <a:r>
              <a:rPr lang="en-US" sz="1000" dirty="0"/>
              <a:t>Most events just flow through</a:t>
            </a:r>
          </a:p>
        </p:txBody>
      </p:sp>
      <p:sp>
        <p:nvSpPr>
          <p:cNvPr id="13" name="TextBox 12">
            <a:extLst>
              <a:ext uri="{FF2B5EF4-FFF2-40B4-BE49-F238E27FC236}">
                <a16:creationId xmlns:a16="http://schemas.microsoft.com/office/drawing/2014/main" id="{004531F1-5AD8-F5EC-38A3-E99B1100431A}"/>
              </a:ext>
            </a:extLst>
          </p:cNvPr>
          <p:cNvSpPr txBox="1"/>
          <p:nvPr/>
        </p:nvSpPr>
        <p:spPr>
          <a:xfrm>
            <a:off x="7562164" y="1345087"/>
            <a:ext cx="1580882" cy="246221"/>
          </a:xfrm>
          <a:prstGeom prst="rect">
            <a:avLst/>
          </a:prstGeom>
          <a:noFill/>
        </p:spPr>
        <p:txBody>
          <a:bodyPr wrap="none" rtlCol="0">
            <a:spAutoFit/>
          </a:bodyPr>
          <a:lstStyle/>
          <a:p>
            <a:r>
              <a:rPr lang="en-US" sz="1000" dirty="0"/>
              <a:t>Some are caught by a filter</a:t>
            </a:r>
          </a:p>
        </p:txBody>
      </p:sp>
      <p:cxnSp>
        <p:nvCxnSpPr>
          <p:cNvPr id="15" name="Straight Arrow Connector 14">
            <a:extLst>
              <a:ext uri="{FF2B5EF4-FFF2-40B4-BE49-F238E27FC236}">
                <a16:creationId xmlns:a16="http://schemas.microsoft.com/office/drawing/2014/main" id="{B0CC75B5-B502-9242-AEF4-4910B45295C8}"/>
              </a:ext>
            </a:extLst>
          </p:cNvPr>
          <p:cNvCxnSpPr>
            <a:cxnSpLocks/>
          </p:cNvCxnSpPr>
          <p:nvPr/>
        </p:nvCxnSpPr>
        <p:spPr>
          <a:xfrm>
            <a:off x="7643809" y="1628341"/>
            <a:ext cx="87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23506C-CAC1-F282-B7D5-2405A6F96915}"/>
              </a:ext>
            </a:extLst>
          </p:cNvPr>
          <p:cNvCxnSpPr>
            <a:cxnSpLocks/>
            <a:stCxn id="8" idx="2"/>
          </p:cNvCxnSpPr>
          <p:nvPr/>
        </p:nvCxnSpPr>
        <p:spPr>
          <a:xfrm>
            <a:off x="7082560" y="1209118"/>
            <a:ext cx="163315" cy="27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C5FF50-FDF3-92BF-A522-21232C77A3A7}"/>
              </a:ext>
            </a:extLst>
          </p:cNvPr>
          <p:cNvCxnSpPr/>
          <p:nvPr/>
        </p:nvCxnSpPr>
        <p:spPr>
          <a:xfrm>
            <a:off x="7249023" y="1925051"/>
            <a:ext cx="0" cy="32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6576B67-EB9E-9977-D785-7F28774704C0}"/>
              </a:ext>
            </a:extLst>
          </p:cNvPr>
          <p:cNvSpPr txBox="1"/>
          <p:nvPr/>
        </p:nvSpPr>
        <p:spPr>
          <a:xfrm>
            <a:off x="7550132" y="1635888"/>
            <a:ext cx="1289135" cy="246221"/>
          </a:xfrm>
          <a:prstGeom prst="rect">
            <a:avLst/>
          </a:prstGeom>
          <a:noFill/>
        </p:spPr>
        <p:txBody>
          <a:bodyPr wrap="none" rtlCol="0">
            <a:spAutoFit/>
          </a:bodyPr>
          <a:lstStyle/>
          <a:p>
            <a:r>
              <a:rPr lang="en-US" sz="1000" dirty="0"/>
              <a:t>Possible fraud events</a:t>
            </a:r>
          </a:p>
        </p:txBody>
      </p:sp>
      <p:sp>
        <p:nvSpPr>
          <p:cNvPr id="6" name="TextBox 5">
            <a:extLst>
              <a:ext uri="{FF2B5EF4-FFF2-40B4-BE49-F238E27FC236}">
                <a16:creationId xmlns:a16="http://schemas.microsoft.com/office/drawing/2014/main" id="{F5F0D73E-67DA-3557-420B-2E2ABCB20A22}"/>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424415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30376-C90C-99B2-A02D-E86335D35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9EA04-E2BB-C4BD-A2B2-3B696AD7958C}"/>
              </a:ext>
            </a:extLst>
          </p:cNvPr>
          <p:cNvSpPr>
            <a:spLocks noGrp="1"/>
          </p:cNvSpPr>
          <p:nvPr>
            <p:ph type="title"/>
          </p:nvPr>
        </p:nvSpPr>
        <p:spPr>
          <a:xfrm>
            <a:off x="304800" y="76200"/>
            <a:ext cx="8534400" cy="858794"/>
          </a:xfrm>
        </p:spPr>
        <p:txBody>
          <a:bodyPr>
            <a:normAutofit/>
          </a:bodyPr>
          <a:lstStyle/>
          <a:p>
            <a:r>
              <a:rPr lang="en-US" sz="3600" dirty="0">
                <a:solidFill>
                  <a:schemeClr val="tx1"/>
                </a:solidFill>
                <a:latin typeface="+mn-lt"/>
              </a:rPr>
              <a:t>Predictive Analytics Pipeline in Business</a:t>
            </a:r>
          </a:p>
        </p:txBody>
      </p:sp>
      <p:grpSp>
        <p:nvGrpSpPr>
          <p:cNvPr id="32" name="Group 31">
            <a:extLst>
              <a:ext uri="{FF2B5EF4-FFF2-40B4-BE49-F238E27FC236}">
                <a16:creationId xmlns:a16="http://schemas.microsoft.com/office/drawing/2014/main" id="{556B66B3-0471-7EB8-2E8D-4F909CF47755}"/>
              </a:ext>
            </a:extLst>
          </p:cNvPr>
          <p:cNvGrpSpPr/>
          <p:nvPr/>
        </p:nvGrpSpPr>
        <p:grpSpPr>
          <a:xfrm>
            <a:off x="529826" y="1179034"/>
            <a:ext cx="1476531" cy="923330"/>
            <a:chOff x="742014" y="1588957"/>
            <a:chExt cx="1476531" cy="923330"/>
          </a:xfrm>
        </p:grpSpPr>
        <p:sp>
          <p:nvSpPr>
            <p:cNvPr id="3" name="TextBox 2">
              <a:extLst>
                <a:ext uri="{FF2B5EF4-FFF2-40B4-BE49-F238E27FC236}">
                  <a16:creationId xmlns:a16="http://schemas.microsoft.com/office/drawing/2014/main" id="{98B02766-D0A6-245B-CBC4-2C01FD09A4D9}"/>
                </a:ext>
              </a:extLst>
            </p:cNvPr>
            <p:cNvSpPr txBox="1"/>
            <p:nvPr/>
          </p:nvSpPr>
          <p:spPr>
            <a:xfrm>
              <a:off x="742014" y="1588957"/>
              <a:ext cx="1476531" cy="923330"/>
            </a:xfrm>
            <a:prstGeom prst="rect">
              <a:avLst/>
            </a:prstGeom>
            <a:noFill/>
          </p:spPr>
          <p:txBody>
            <a:bodyPr wrap="square" rtlCol="0">
              <a:spAutoFit/>
            </a:bodyPr>
            <a:lstStyle/>
            <a:p>
              <a:pPr algn="ctr"/>
              <a:r>
                <a:rPr lang="en-US" dirty="0"/>
                <a:t>Design Solution Approach</a:t>
              </a:r>
            </a:p>
          </p:txBody>
        </p:sp>
        <p:sp>
          <p:nvSpPr>
            <p:cNvPr id="6" name="Rectangle 5">
              <a:extLst>
                <a:ext uri="{FF2B5EF4-FFF2-40B4-BE49-F238E27FC236}">
                  <a16:creationId xmlns:a16="http://schemas.microsoft.com/office/drawing/2014/main" id="{A67282A6-5E08-FE36-C06D-540A4CFE6119}"/>
                </a:ext>
              </a:extLst>
            </p:cNvPr>
            <p:cNvSpPr/>
            <p:nvPr/>
          </p:nvSpPr>
          <p:spPr>
            <a:xfrm>
              <a:off x="825794" y="1605948"/>
              <a:ext cx="1308970" cy="8893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9D6D565-671C-9052-6F2A-C91F8D1E23E1}"/>
              </a:ext>
            </a:extLst>
          </p:cNvPr>
          <p:cNvGrpSpPr/>
          <p:nvPr/>
        </p:nvGrpSpPr>
        <p:grpSpPr>
          <a:xfrm>
            <a:off x="2534969" y="1317534"/>
            <a:ext cx="990754" cy="646331"/>
            <a:chOff x="2654302" y="1739301"/>
            <a:chExt cx="990754" cy="646331"/>
          </a:xfrm>
        </p:grpSpPr>
        <p:sp>
          <p:nvSpPr>
            <p:cNvPr id="7" name="TextBox 6">
              <a:extLst>
                <a:ext uri="{FF2B5EF4-FFF2-40B4-BE49-F238E27FC236}">
                  <a16:creationId xmlns:a16="http://schemas.microsoft.com/office/drawing/2014/main" id="{44947F55-D13D-7C79-04F4-161E05EB2C4A}"/>
                </a:ext>
              </a:extLst>
            </p:cNvPr>
            <p:cNvSpPr txBox="1"/>
            <p:nvPr/>
          </p:nvSpPr>
          <p:spPr>
            <a:xfrm>
              <a:off x="2654302" y="1739301"/>
              <a:ext cx="990754" cy="646331"/>
            </a:xfrm>
            <a:prstGeom prst="rect">
              <a:avLst/>
            </a:prstGeom>
            <a:noFill/>
          </p:spPr>
          <p:txBody>
            <a:bodyPr wrap="square" rtlCol="0">
              <a:spAutoFit/>
            </a:bodyPr>
            <a:lstStyle/>
            <a:p>
              <a:pPr algn="ctr"/>
              <a:r>
                <a:rPr lang="en-US" dirty="0"/>
                <a:t>Gather Data</a:t>
              </a:r>
            </a:p>
          </p:txBody>
        </p:sp>
        <p:sp>
          <p:nvSpPr>
            <p:cNvPr id="8" name="Rectangle 7">
              <a:extLst>
                <a:ext uri="{FF2B5EF4-FFF2-40B4-BE49-F238E27FC236}">
                  <a16:creationId xmlns:a16="http://schemas.microsoft.com/office/drawing/2014/main" id="{062F7462-B79E-D3AD-1061-EE59F1B8076E}"/>
                </a:ext>
              </a:extLst>
            </p:cNvPr>
            <p:cNvSpPr/>
            <p:nvPr/>
          </p:nvSpPr>
          <p:spPr>
            <a:xfrm>
              <a:off x="2718113" y="1747796"/>
              <a:ext cx="863133"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05645E1-A2BF-BE2D-8849-04AFF9C05588}"/>
              </a:ext>
            </a:extLst>
          </p:cNvPr>
          <p:cNvGrpSpPr/>
          <p:nvPr/>
        </p:nvGrpSpPr>
        <p:grpSpPr>
          <a:xfrm>
            <a:off x="4054335" y="1317534"/>
            <a:ext cx="990754" cy="646331"/>
            <a:chOff x="4189939" y="1747797"/>
            <a:chExt cx="990754" cy="646331"/>
          </a:xfrm>
        </p:grpSpPr>
        <p:sp>
          <p:nvSpPr>
            <p:cNvPr id="9" name="TextBox 8">
              <a:extLst>
                <a:ext uri="{FF2B5EF4-FFF2-40B4-BE49-F238E27FC236}">
                  <a16:creationId xmlns:a16="http://schemas.microsoft.com/office/drawing/2014/main" id="{A9BBFA18-AB91-065B-110B-3877F7219CED}"/>
                </a:ext>
              </a:extLst>
            </p:cNvPr>
            <p:cNvSpPr txBox="1"/>
            <p:nvPr/>
          </p:nvSpPr>
          <p:spPr>
            <a:xfrm>
              <a:off x="4189939" y="1747797"/>
              <a:ext cx="990754" cy="646331"/>
            </a:xfrm>
            <a:prstGeom prst="rect">
              <a:avLst/>
            </a:prstGeom>
            <a:noFill/>
          </p:spPr>
          <p:txBody>
            <a:bodyPr wrap="square" rtlCol="0">
              <a:spAutoFit/>
            </a:bodyPr>
            <a:lstStyle/>
            <a:p>
              <a:pPr algn="ctr"/>
              <a:r>
                <a:rPr lang="en-US" dirty="0"/>
                <a:t>Prepare Data</a:t>
              </a:r>
            </a:p>
          </p:txBody>
        </p:sp>
        <p:sp>
          <p:nvSpPr>
            <p:cNvPr id="10" name="Rectangle 9">
              <a:extLst>
                <a:ext uri="{FF2B5EF4-FFF2-40B4-BE49-F238E27FC236}">
                  <a16:creationId xmlns:a16="http://schemas.microsoft.com/office/drawing/2014/main" id="{752E6A24-0DB1-5D6A-E156-B7AC304AC6F6}"/>
                </a:ext>
              </a:extLst>
            </p:cNvPr>
            <p:cNvSpPr/>
            <p:nvPr/>
          </p:nvSpPr>
          <p:spPr>
            <a:xfrm>
              <a:off x="4253750" y="1756292"/>
              <a:ext cx="863133"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CCBC87E-2215-2913-0816-1BA68F9B113E}"/>
              </a:ext>
            </a:extLst>
          </p:cNvPr>
          <p:cNvSpPr txBox="1"/>
          <p:nvPr/>
        </p:nvSpPr>
        <p:spPr>
          <a:xfrm>
            <a:off x="4209262" y="2434303"/>
            <a:ext cx="827471" cy="923330"/>
          </a:xfrm>
          <a:prstGeom prst="rect">
            <a:avLst/>
          </a:prstGeom>
          <a:noFill/>
        </p:spPr>
        <p:txBody>
          <a:bodyPr wrap="none" rtlCol="0">
            <a:spAutoFit/>
          </a:bodyPr>
          <a:lstStyle/>
          <a:p>
            <a:pPr algn="ctr"/>
            <a:r>
              <a:rPr lang="en-US" sz="1200" dirty="0"/>
              <a:t>Assemble.</a:t>
            </a:r>
          </a:p>
          <a:p>
            <a:pPr algn="ctr"/>
            <a:r>
              <a:rPr lang="en-US" sz="1200" dirty="0"/>
              <a:t>EDA.</a:t>
            </a:r>
          </a:p>
          <a:p>
            <a:pPr algn="ctr"/>
            <a:r>
              <a:rPr lang="en-US" sz="1200" dirty="0"/>
              <a:t>Cleaning.</a:t>
            </a:r>
          </a:p>
          <a:p>
            <a:endParaRPr lang="en-US" dirty="0"/>
          </a:p>
        </p:txBody>
      </p:sp>
      <p:grpSp>
        <p:nvGrpSpPr>
          <p:cNvPr id="35" name="Group 34">
            <a:extLst>
              <a:ext uri="{FF2B5EF4-FFF2-40B4-BE49-F238E27FC236}">
                <a16:creationId xmlns:a16="http://schemas.microsoft.com/office/drawing/2014/main" id="{5EA9F4A0-7725-43AB-5EE8-1FD235A7920D}"/>
              </a:ext>
            </a:extLst>
          </p:cNvPr>
          <p:cNvGrpSpPr/>
          <p:nvPr/>
        </p:nvGrpSpPr>
        <p:grpSpPr>
          <a:xfrm>
            <a:off x="5573701" y="1317534"/>
            <a:ext cx="1385598" cy="646331"/>
            <a:chOff x="5641503" y="1757634"/>
            <a:chExt cx="1385598" cy="646331"/>
          </a:xfrm>
        </p:grpSpPr>
        <p:sp>
          <p:nvSpPr>
            <p:cNvPr id="12" name="TextBox 11">
              <a:extLst>
                <a:ext uri="{FF2B5EF4-FFF2-40B4-BE49-F238E27FC236}">
                  <a16:creationId xmlns:a16="http://schemas.microsoft.com/office/drawing/2014/main" id="{C5329BB4-7353-2479-BED7-446DF6CB9DE1}"/>
                </a:ext>
              </a:extLst>
            </p:cNvPr>
            <p:cNvSpPr txBox="1"/>
            <p:nvPr/>
          </p:nvSpPr>
          <p:spPr>
            <a:xfrm>
              <a:off x="5641503" y="1757634"/>
              <a:ext cx="1385598" cy="646331"/>
            </a:xfrm>
            <a:prstGeom prst="rect">
              <a:avLst/>
            </a:prstGeom>
            <a:noFill/>
          </p:spPr>
          <p:txBody>
            <a:bodyPr wrap="square" rtlCol="0">
              <a:spAutoFit/>
            </a:bodyPr>
            <a:lstStyle/>
            <a:p>
              <a:pPr algn="ctr"/>
              <a:r>
                <a:rPr lang="en-US" dirty="0"/>
                <a:t>Feature Engineering</a:t>
              </a:r>
            </a:p>
          </p:txBody>
        </p:sp>
        <p:sp>
          <p:nvSpPr>
            <p:cNvPr id="13" name="Rectangle 12">
              <a:extLst>
                <a:ext uri="{FF2B5EF4-FFF2-40B4-BE49-F238E27FC236}">
                  <a16:creationId xmlns:a16="http://schemas.microsoft.com/office/drawing/2014/main" id="{4ACDB24D-6AA3-D3BC-385C-8C1D13650C22}"/>
                </a:ext>
              </a:extLst>
            </p:cNvPr>
            <p:cNvSpPr/>
            <p:nvPr/>
          </p:nvSpPr>
          <p:spPr>
            <a:xfrm>
              <a:off x="5684857" y="1766129"/>
              <a:ext cx="1298890"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4E72C91-5144-14F0-E1D1-878E53169963}"/>
              </a:ext>
            </a:extLst>
          </p:cNvPr>
          <p:cNvGrpSpPr/>
          <p:nvPr/>
        </p:nvGrpSpPr>
        <p:grpSpPr>
          <a:xfrm>
            <a:off x="7487911" y="1317534"/>
            <a:ext cx="1385598" cy="646331"/>
            <a:chOff x="7487911" y="1747796"/>
            <a:chExt cx="1385598" cy="646331"/>
          </a:xfrm>
        </p:grpSpPr>
        <p:sp>
          <p:nvSpPr>
            <p:cNvPr id="14" name="TextBox 13">
              <a:extLst>
                <a:ext uri="{FF2B5EF4-FFF2-40B4-BE49-F238E27FC236}">
                  <a16:creationId xmlns:a16="http://schemas.microsoft.com/office/drawing/2014/main" id="{39399078-C8B6-E383-3DE6-45949E18A394}"/>
                </a:ext>
              </a:extLst>
            </p:cNvPr>
            <p:cNvSpPr txBox="1"/>
            <p:nvPr/>
          </p:nvSpPr>
          <p:spPr>
            <a:xfrm>
              <a:off x="7487911" y="1747796"/>
              <a:ext cx="1385598" cy="646331"/>
            </a:xfrm>
            <a:prstGeom prst="rect">
              <a:avLst/>
            </a:prstGeom>
            <a:noFill/>
          </p:spPr>
          <p:txBody>
            <a:bodyPr wrap="square" rtlCol="0">
              <a:spAutoFit/>
            </a:bodyPr>
            <a:lstStyle/>
            <a:p>
              <a:pPr algn="ctr"/>
              <a:r>
                <a:rPr lang="en-US" dirty="0"/>
                <a:t>Feature Selection</a:t>
              </a:r>
            </a:p>
          </p:txBody>
        </p:sp>
        <p:sp>
          <p:nvSpPr>
            <p:cNvPr id="15" name="Rectangle 14">
              <a:extLst>
                <a:ext uri="{FF2B5EF4-FFF2-40B4-BE49-F238E27FC236}">
                  <a16:creationId xmlns:a16="http://schemas.microsoft.com/office/drawing/2014/main" id="{6D74ED23-E31F-AB7A-D3B6-35A536DFAF77}"/>
                </a:ext>
              </a:extLst>
            </p:cNvPr>
            <p:cNvSpPr/>
            <p:nvPr/>
          </p:nvSpPr>
          <p:spPr>
            <a:xfrm>
              <a:off x="7531265" y="1756291"/>
              <a:ext cx="1298890"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2013CB4-54E8-20BB-1CA4-48E00FE06230}"/>
              </a:ext>
            </a:extLst>
          </p:cNvPr>
          <p:cNvSpPr txBox="1"/>
          <p:nvPr/>
        </p:nvSpPr>
        <p:spPr>
          <a:xfrm>
            <a:off x="5432933" y="2434303"/>
            <a:ext cx="1802738" cy="461665"/>
          </a:xfrm>
          <a:prstGeom prst="rect">
            <a:avLst/>
          </a:prstGeom>
          <a:noFill/>
        </p:spPr>
        <p:txBody>
          <a:bodyPr wrap="none" rtlCol="0">
            <a:spAutoFit/>
          </a:bodyPr>
          <a:lstStyle/>
          <a:p>
            <a:pPr algn="ctr"/>
            <a:r>
              <a:rPr lang="en-US" sz="1200" dirty="0"/>
              <a:t>As many as possible.</a:t>
            </a:r>
          </a:p>
          <a:p>
            <a:pPr algn="ctr"/>
            <a:r>
              <a:rPr lang="en-US" sz="1200" dirty="0"/>
              <a:t>Anything you can think of.</a:t>
            </a:r>
          </a:p>
        </p:txBody>
      </p:sp>
      <p:sp>
        <p:nvSpPr>
          <p:cNvPr id="17" name="TextBox 16">
            <a:extLst>
              <a:ext uri="{FF2B5EF4-FFF2-40B4-BE49-F238E27FC236}">
                <a16:creationId xmlns:a16="http://schemas.microsoft.com/office/drawing/2014/main" id="{43CE6711-2C9D-573B-F337-C28DC7489FCD}"/>
              </a:ext>
            </a:extLst>
          </p:cNvPr>
          <p:cNvSpPr txBox="1"/>
          <p:nvPr/>
        </p:nvSpPr>
        <p:spPr>
          <a:xfrm>
            <a:off x="7375017" y="2434303"/>
            <a:ext cx="1742015" cy="461665"/>
          </a:xfrm>
          <a:prstGeom prst="rect">
            <a:avLst/>
          </a:prstGeom>
          <a:noFill/>
        </p:spPr>
        <p:txBody>
          <a:bodyPr wrap="none" rtlCol="0">
            <a:spAutoFit/>
          </a:bodyPr>
          <a:lstStyle/>
          <a:p>
            <a:pPr algn="ctr"/>
            <a:r>
              <a:rPr lang="en-US" sz="1200" dirty="0"/>
              <a:t>Minimize dimensionality.</a:t>
            </a:r>
          </a:p>
          <a:p>
            <a:pPr algn="ctr"/>
            <a:r>
              <a:rPr lang="en-US" sz="1200" dirty="0"/>
              <a:t>Filter, then wrapper.</a:t>
            </a:r>
          </a:p>
        </p:txBody>
      </p:sp>
      <p:grpSp>
        <p:nvGrpSpPr>
          <p:cNvPr id="31" name="Group 30">
            <a:extLst>
              <a:ext uri="{FF2B5EF4-FFF2-40B4-BE49-F238E27FC236}">
                <a16:creationId xmlns:a16="http://schemas.microsoft.com/office/drawing/2014/main" id="{FB02E644-1DBC-C967-63CA-384C52745A0B}"/>
              </a:ext>
            </a:extLst>
          </p:cNvPr>
          <p:cNvGrpSpPr/>
          <p:nvPr/>
        </p:nvGrpSpPr>
        <p:grpSpPr>
          <a:xfrm>
            <a:off x="782440" y="4598451"/>
            <a:ext cx="1385598" cy="646331"/>
            <a:chOff x="782440" y="3932987"/>
            <a:chExt cx="1385598" cy="646331"/>
          </a:xfrm>
        </p:grpSpPr>
        <p:sp>
          <p:nvSpPr>
            <p:cNvPr id="18" name="TextBox 17">
              <a:extLst>
                <a:ext uri="{FF2B5EF4-FFF2-40B4-BE49-F238E27FC236}">
                  <a16:creationId xmlns:a16="http://schemas.microsoft.com/office/drawing/2014/main" id="{061FA346-DE4F-7004-6ADB-4A8EAE00F8EC}"/>
                </a:ext>
              </a:extLst>
            </p:cNvPr>
            <p:cNvSpPr txBox="1"/>
            <p:nvPr/>
          </p:nvSpPr>
          <p:spPr>
            <a:xfrm>
              <a:off x="782440" y="3932987"/>
              <a:ext cx="1385598" cy="646331"/>
            </a:xfrm>
            <a:prstGeom prst="rect">
              <a:avLst/>
            </a:prstGeom>
            <a:noFill/>
          </p:spPr>
          <p:txBody>
            <a:bodyPr wrap="square" rtlCol="0">
              <a:spAutoFit/>
            </a:bodyPr>
            <a:lstStyle/>
            <a:p>
              <a:pPr algn="ctr"/>
              <a:r>
                <a:rPr lang="en-US" dirty="0"/>
                <a:t>Baseline Model</a:t>
              </a:r>
            </a:p>
          </p:txBody>
        </p:sp>
        <p:sp>
          <p:nvSpPr>
            <p:cNvPr id="19" name="Rectangle 18">
              <a:extLst>
                <a:ext uri="{FF2B5EF4-FFF2-40B4-BE49-F238E27FC236}">
                  <a16:creationId xmlns:a16="http://schemas.microsoft.com/office/drawing/2014/main" id="{779E621D-527C-9C22-3FF8-834BF710338A}"/>
                </a:ext>
              </a:extLst>
            </p:cNvPr>
            <p:cNvSpPr/>
            <p:nvPr/>
          </p:nvSpPr>
          <p:spPr>
            <a:xfrm>
              <a:off x="825794" y="3941482"/>
              <a:ext cx="1298890"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E79EE418-26AA-4B3B-730E-E6EF8CC394D2}"/>
              </a:ext>
            </a:extLst>
          </p:cNvPr>
          <p:cNvSpPr txBox="1"/>
          <p:nvPr/>
        </p:nvSpPr>
        <p:spPr>
          <a:xfrm>
            <a:off x="510590" y="5539779"/>
            <a:ext cx="1929311" cy="276999"/>
          </a:xfrm>
          <a:prstGeom prst="rect">
            <a:avLst/>
          </a:prstGeom>
          <a:noFill/>
        </p:spPr>
        <p:txBody>
          <a:bodyPr wrap="none" rtlCol="0">
            <a:spAutoFit/>
          </a:bodyPr>
          <a:lstStyle/>
          <a:p>
            <a:pPr algn="ctr"/>
            <a:r>
              <a:rPr lang="en-US" sz="1200" dirty="0"/>
              <a:t>Linear or logistic regression.</a:t>
            </a:r>
          </a:p>
        </p:txBody>
      </p:sp>
      <p:sp>
        <p:nvSpPr>
          <p:cNvPr id="21" name="TextBox 20">
            <a:extLst>
              <a:ext uri="{FF2B5EF4-FFF2-40B4-BE49-F238E27FC236}">
                <a16:creationId xmlns:a16="http://schemas.microsoft.com/office/drawing/2014/main" id="{6B2A630E-8CEF-8312-F2F9-4346E92E1789}"/>
              </a:ext>
            </a:extLst>
          </p:cNvPr>
          <p:cNvSpPr txBox="1"/>
          <p:nvPr/>
        </p:nvSpPr>
        <p:spPr>
          <a:xfrm>
            <a:off x="2800676" y="5539779"/>
            <a:ext cx="2871428" cy="646331"/>
          </a:xfrm>
          <a:prstGeom prst="rect">
            <a:avLst/>
          </a:prstGeom>
          <a:noFill/>
        </p:spPr>
        <p:txBody>
          <a:bodyPr wrap="none" rtlCol="0">
            <a:spAutoFit/>
          </a:bodyPr>
          <a:lstStyle/>
          <a:p>
            <a:pPr algn="ctr"/>
            <a:r>
              <a:rPr lang="en-US" sz="1200" dirty="0"/>
              <a:t>Try many with some coarse tuning.</a:t>
            </a:r>
          </a:p>
          <a:p>
            <a:pPr algn="ctr"/>
            <a:r>
              <a:rPr lang="en-US" sz="1200" dirty="0"/>
              <a:t>Decide your favorite, fine tune.</a:t>
            </a:r>
          </a:p>
          <a:p>
            <a:pPr algn="ctr"/>
            <a:r>
              <a:rPr lang="en-US" sz="1200" dirty="0"/>
              <a:t>Evaluate using appropriate business metric.</a:t>
            </a:r>
          </a:p>
        </p:txBody>
      </p:sp>
      <p:grpSp>
        <p:nvGrpSpPr>
          <p:cNvPr id="29" name="Group 28">
            <a:extLst>
              <a:ext uri="{FF2B5EF4-FFF2-40B4-BE49-F238E27FC236}">
                <a16:creationId xmlns:a16="http://schemas.microsoft.com/office/drawing/2014/main" id="{565D771A-1D1E-0018-0EC6-4F3BC0C8CA26}"/>
              </a:ext>
            </a:extLst>
          </p:cNvPr>
          <p:cNvGrpSpPr/>
          <p:nvPr/>
        </p:nvGrpSpPr>
        <p:grpSpPr>
          <a:xfrm>
            <a:off x="3618541" y="4598451"/>
            <a:ext cx="1385598" cy="646331"/>
            <a:chOff x="3470533" y="3924491"/>
            <a:chExt cx="1385598" cy="646331"/>
          </a:xfrm>
        </p:grpSpPr>
        <p:sp>
          <p:nvSpPr>
            <p:cNvPr id="22" name="TextBox 21">
              <a:extLst>
                <a:ext uri="{FF2B5EF4-FFF2-40B4-BE49-F238E27FC236}">
                  <a16:creationId xmlns:a16="http://schemas.microsoft.com/office/drawing/2014/main" id="{660ADE39-B086-AC10-A94C-82D9C14996AB}"/>
                </a:ext>
              </a:extLst>
            </p:cNvPr>
            <p:cNvSpPr txBox="1"/>
            <p:nvPr/>
          </p:nvSpPr>
          <p:spPr>
            <a:xfrm>
              <a:off x="3470533" y="3924491"/>
              <a:ext cx="1385598" cy="646331"/>
            </a:xfrm>
            <a:prstGeom prst="rect">
              <a:avLst/>
            </a:prstGeom>
            <a:noFill/>
          </p:spPr>
          <p:txBody>
            <a:bodyPr wrap="square" rtlCol="0">
              <a:spAutoFit/>
            </a:bodyPr>
            <a:lstStyle/>
            <a:p>
              <a:pPr algn="ctr"/>
              <a:r>
                <a:rPr lang="en-US" dirty="0"/>
                <a:t>Nonlinear Model</a:t>
              </a:r>
            </a:p>
          </p:txBody>
        </p:sp>
        <p:sp>
          <p:nvSpPr>
            <p:cNvPr id="23" name="Rectangle 22">
              <a:extLst>
                <a:ext uri="{FF2B5EF4-FFF2-40B4-BE49-F238E27FC236}">
                  <a16:creationId xmlns:a16="http://schemas.microsoft.com/office/drawing/2014/main" id="{EF32F58D-BF95-9C19-837B-08672E4B150B}"/>
                </a:ext>
              </a:extLst>
            </p:cNvPr>
            <p:cNvSpPr/>
            <p:nvPr/>
          </p:nvSpPr>
          <p:spPr>
            <a:xfrm>
              <a:off x="3513887" y="3932986"/>
              <a:ext cx="1298890"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56D2207-CAF0-7B5A-5F30-647483155690}"/>
              </a:ext>
            </a:extLst>
          </p:cNvPr>
          <p:cNvGrpSpPr/>
          <p:nvPr/>
        </p:nvGrpSpPr>
        <p:grpSpPr>
          <a:xfrm>
            <a:off x="6454641" y="4598451"/>
            <a:ext cx="1385598" cy="646331"/>
            <a:chOff x="5909759" y="3938218"/>
            <a:chExt cx="1385598" cy="646331"/>
          </a:xfrm>
        </p:grpSpPr>
        <p:sp>
          <p:nvSpPr>
            <p:cNvPr id="26" name="TextBox 25">
              <a:extLst>
                <a:ext uri="{FF2B5EF4-FFF2-40B4-BE49-F238E27FC236}">
                  <a16:creationId xmlns:a16="http://schemas.microsoft.com/office/drawing/2014/main" id="{065D00F5-2BEE-42E8-F957-D2DC52953B49}"/>
                </a:ext>
              </a:extLst>
            </p:cNvPr>
            <p:cNvSpPr txBox="1"/>
            <p:nvPr/>
          </p:nvSpPr>
          <p:spPr>
            <a:xfrm>
              <a:off x="5909759" y="3938218"/>
              <a:ext cx="1385598" cy="646331"/>
            </a:xfrm>
            <a:prstGeom prst="rect">
              <a:avLst/>
            </a:prstGeom>
            <a:noFill/>
          </p:spPr>
          <p:txBody>
            <a:bodyPr wrap="square" rtlCol="0">
              <a:spAutoFit/>
            </a:bodyPr>
            <a:lstStyle/>
            <a:p>
              <a:pPr algn="ctr"/>
              <a:r>
                <a:rPr lang="en-US" dirty="0"/>
                <a:t>Implement Model</a:t>
              </a:r>
            </a:p>
          </p:txBody>
        </p:sp>
        <p:sp>
          <p:nvSpPr>
            <p:cNvPr id="27" name="Rectangle 26">
              <a:extLst>
                <a:ext uri="{FF2B5EF4-FFF2-40B4-BE49-F238E27FC236}">
                  <a16:creationId xmlns:a16="http://schemas.microsoft.com/office/drawing/2014/main" id="{363FBC82-F854-9607-5EA0-7DA6EAF661D3}"/>
                </a:ext>
              </a:extLst>
            </p:cNvPr>
            <p:cNvSpPr/>
            <p:nvPr/>
          </p:nvSpPr>
          <p:spPr>
            <a:xfrm>
              <a:off x="5953113" y="3946713"/>
              <a:ext cx="1298890" cy="6293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0C094161-D72A-7DA5-1FC6-00845A71624E}"/>
              </a:ext>
            </a:extLst>
          </p:cNvPr>
          <p:cNvSpPr txBox="1"/>
          <p:nvPr/>
        </p:nvSpPr>
        <p:spPr>
          <a:xfrm>
            <a:off x="6247263" y="5539779"/>
            <a:ext cx="1828066" cy="646331"/>
          </a:xfrm>
          <a:prstGeom prst="rect">
            <a:avLst/>
          </a:prstGeom>
          <a:noFill/>
        </p:spPr>
        <p:txBody>
          <a:bodyPr wrap="none" rtlCol="0">
            <a:spAutoFit/>
          </a:bodyPr>
          <a:lstStyle/>
          <a:p>
            <a:pPr algn="ctr"/>
            <a:r>
              <a:rPr lang="en-US" sz="1200" dirty="0"/>
              <a:t>Install in business process.</a:t>
            </a:r>
          </a:p>
          <a:p>
            <a:pPr algn="ctr"/>
            <a:r>
              <a:rPr lang="en-US" sz="1200" dirty="0"/>
              <a:t>Monitor.</a:t>
            </a:r>
          </a:p>
          <a:p>
            <a:pPr algn="ctr"/>
            <a:r>
              <a:rPr lang="en-US" sz="1200" dirty="0"/>
              <a:t>Rebuild when necessary.</a:t>
            </a:r>
          </a:p>
        </p:txBody>
      </p:sp>
      <p:sp>
        <p:nvSpPr>
          <p:cNvPr id="37" name="TextBox 36">
            <a:extLst>
              <a:ext uri="{FF2B5EF4-FFF2-40B4-BE49-F238E27FC236}">
                <a16:creationId xmlns:a16="http://schemas.microsoft.com/office/drawing/2014/main" id="{F8AE69B8-CA4D-1841-DBF2-D14FE44303E8}"/>
              </a:ext>
            </a:extLst>
          </p:cNvPr>
          <p:cNvSpPr txBox="1"/>
          <p:nvPr/>
        </p:nvSpPr>
        <p:spPr>
          <a:xfrm>
            <a:off x="2437179" y="2434303"/>
            <a:ext cx="1224438" cy="646331"/>
          </a:xfrm>
          <a:prstGeom prst="rect">
            <a:avLst/>
          </a:prstGeom>
          <a:noFill/>
        </p:spPr>
        <p:txBody>
          <a:bodyPr wrap="none" rtlCol="0">
            <a:spAutoFit/>
          </a:bodyPr>
          <a:lstStyle/>
          <a:p>
            <a:pPr algn="ctr"/>
            <a:r>
              <a:rPr lang="en-US" sz="1200" dirty="0"/>
              <a:t>Many sources, </a:t>
            </a:r>
          </a:p>
          <a:p>
            <a:pPr algn="ctr"/>
            <a:r>
              <a:rPr lang="en-US" sz="1200" dirty="0"/>
              <a:t>many files, </a:t>
            </a:r>
          </a:p>
          <a:p>
            <a:pPr algn="ctr"/>
            <a:r>
              <a:rPr lang="en-US" sz="1200" dirty="0"/>
              <a:t>different entities</a:t>
            </a:r>
          </a:p>
        </p:txBody>
      </p:sp>
      <p:sp>
        <p:nvSpPr>
          <p:cNvPr id="38" name="TextBox 37">
            <a:extLst>
              <a:ext uri="{FF2B5EF4-FFF2-40B4-BE49-F238E27FC236}">
                <a16:creationId xmlns:a16="http://schemas.microsoft.com/office/drawing/2014/main" id="{F1324233-B7E2-125F-CD68-8D0C82B871EF}"/>
              </a:ext>
            </a:extLst>
          </p:cNvPr>
          <p:cNvSpPr txBox="1"/>
          <p:nvPr/>
        </p:nvSpPr>
        <p:spPr>
          <a:xfrm>
            <a:off x="300840" y="2434303"/>
            <a:ext cx="1922642" cy="646331"/>
          </a:xfrm>
          <a:prstGeom prst="rect">
            <a:avLst/>
          </a:prstGeom>
          <a:noFill/>
        </p:spPr>
        <p:txBody>
          <a:bodyPr wrap="none" rtlCol="0">
            <a:spAutoFit/>
          </a:bodyPr>
          <a:lstStyle/>
          <a:p>
            <a:pPr algn="ctr"/>
            <a:r>
              <a:rPr lang="en-US" sz="1200" dirty="0"/>
              <a:t>What is goal?</a:t>
            </a:r>
          </a:p>
          <a:p>
            <a:pPr algn="ctr"/>
            <a:r>
              <a:rPr lang="en-US" sz="1200" dirty="0"/>
              <a:t>How will it be used?</a:t>
            </a:r>
          </a:p>
          <a:p>
            <a:pPr algn="ctr"/>
            <a:r>
              <a:rPr lang="en-US" sz="1200" dirty="0"/>
              <a:t>How to frame the problem?</a:t>
            </a:r>
          </a:p>
        </p:txBody>
      </p:sp>
      <p:sp>
        <p:nvSpPr>
          <p:cNvPr id="39" name="Right Arrow 38">
            <a:extLst>
              <a:ext uri="{FF2B5EF4-FFF2-40B4-BE49-F238E27FC236}">
                <a16:creationId xmlns:a16="http://schemas.microsoft.com/office/drawing/2014/main" id="{37A45016-5B76-9B48-9C15-A75998E99CC4}"/>
              </a:ext>
            </a:extLst>
          </p:cNvPr>
          <p:cNvSpPr/>
          <p:nvPr/>
        </p:nvSpPr>
        <p:spPr>
          <a:xfrm>
            <a:off x="1181345" y="2059000"/>
            <a:ext cx="7064679" cy="300625"/>
          </a:xfrm>
          <a:prstGeom prst="rightArrow">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E6AEBC7-6665-D83E-569F-CC6650F6A7EF}"/>
              </a:ext>
            </a:extLst>
          </p:cNvPr>
          <p:cNvSpPr/>
          <p:nvPr/>
        </p:nvSpPr>
        <p:spPr>
          <a:xfrm>
            <a:off x="923264" y="5244781"/>
            <a:ext cx="7064679" cy="300625"/>
          </a:xfrm>
          <a:prstGeom prst="rightArrow">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1501526D-5169-300E-F7B0-D2B9396BB453}"/>
              </a:ext>
            </a:extLst>
          </p:cNvPr>
          <p:cNvSpPr/>
          <p:nvPr/>
        </p:nvSpPr>
        <p:spPr>
          <a:xfrm rot="9945163">
            <a:off x="1850393" y="3594520"/>
            <a:ext cx="5587733" cy="300625"/>
          </a:xfrm>
          <a:prstGeom prst="rightArrow">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6B09FD-D4FA-DF1F-3DE0-69E6B0215456}"/>
              </a:ext>
            </a:extLst>
          </p:cNvPr>
          <p:cNvSpPr txBox="1"/>
          <p:nvPr/>
        </p:nvSpPr>
        <p:spPr>
          <a:xfrm>
            <a:off x="378105" y="884037"/>
            <a:ext cx="1845377" cy="246221"/>
          </a:xfrm>
          <a:prstGeom prst="rect">
            <a:avLst/>
          </a:prstGeom>
          <a:noFill/>
        </p:spPr>
        <p:txBody>
          <a:bodyPr wrap="none" rtlCol="0">
            <a:spAutoFit/>
          </a:bodyPr>
          <a:lstStyle/>
          <a:p>
            <a:r>
              <a:rPr lang="en-US" sz="1000" b="1" dirty="0">
                <a:solidFill>
                  <a:schemeClr val="accent6">
                    <a:lumMod val="75000"/>
                  </a:schemeClr>
                </a:solidFill>
              </a:rPr>
              <a:t>This is the most important step</a:t>
            </a:r>
          </a:p>
        </p:txBody>
      </p:sp>
      <p:sp>
        <p:nvSpPr>
          <p:cNvPr id="42" name="TextBox 41">
            <a:extLst>
              <a:ext uri="{FF2B5EF4-FFF2-40B4-BE49-F238E27FC236}">
                <a16:creationId xmlns:a16="http://schemas.microsoft.com/office/drawing/2014/main" id="{040053EC-1113-C6B9-D9FA-1041B30D2464}"/>
              </a:ext>
            </a:extLst>
          </p:cNvPr>
          <p:cNvSpPr txBox="1"/>
          <p:nvPr/>
        </p:nvSpPr>
        <p:spPr>
          <a:xfrm>
            <a:off x="5225243" y="950578"/>
            <a:ext cx="2249334" cy="246221"/>
          </a:xfrm>
          <a:prstGeom prst="rect">
            <a:avLst/>
          </a:prstGeom>
          <a:noFill/>
        </p:spPr>
        <p:txBody>
          <a:bodyPr wrap="none" rtlCol="0">
            <a:spAutoFit/>
          </a:bodyPr>
          <a:lstStyle/>
          <a:p>
            <a:r>
              <a:rPr lang="en-US" sz="1000" b="1" dirty="0">
                <a:solidFill>
                  <a:schemeClr val="accent6">
                    <a:lumMod val="75000"/>
                  </a:schemeClr>
                </a:solidFill>
              </a:rPr>
              <a:t>This is the second most important step</a:t>
            </a:r>
          </a:p>
        </p:txBody>
      </p:sp>
      <p:sp>
        <p:nvSpPr>
          <p:cNvPr id="43" name="TextBox 42">
            <a:extLst>
              <a:ext uri="{FF2B5EF4-FFF2-40B4-BE49-F238E27FC236}">
                <a16:creationId xmlns:a16="http://schemas.microsoft.com/office/drawing/2014/main" id="{F1924BDF-3175-C4C7-78E9-2E0E7981DAEA}"/>
              </a:ext>
            </a:extLst>
          </p:cNvPr>
          <p:cNvSpPr txBox="1"/>
          <p:nvPr/>
        </p:nvSpPr>
        <p:spPr>
          <a:xfrm>
            <a:off x="2612258" y="6185020"/>
            <a:ext cx="3480440" cy="246221"/>
          </a:xfrm>
          <a:prstGeom prst="rect">
            <a:avLst/>
          </a:prstGeom>
          <a:noFill/>
        </p:spPr>
        <p:txBody>
          <a:bodyPr wrap="none" rtlCol="0">
            <a:spAutoFit/>
          </a:bodyPr>
          <a:lstStyle/>
          <a:p>
            <a:r>
              <a:rPr lang="en-US" sz="1000" b="1" dirty="0">
                <a:solidFill>
                  <a:schemeClr val="accent6">
                    <a:lumMod val="75000"/>
                  </a:schemeClr>
                </a:solidFill>
              </a:rPr>
              <a:t>Most people think this is the most important step, but it’s not</a:t>
            </a:r>
          </a:p>
        </p:txBody>
      </p:sp>
      <p:sp>
        <p:nvSpPr>
          <p:cNvPr id="24" name="TextBox 23">
            <a:extLst>
              <a:ext uri="{FF2B5EF4-FFF2-40B4-BE49-F238E27FC236}">
                <a16:creationId xmlns:a16="http://schemas.microsoft.com/office/drawing/2014/main" id="{C6AD4DBA-B4E4-F18C-E247-69F5408FF807}"/>
              </a:ext>
            </a:extLst>
          </p:cNvPr>
          <p:cNvSpPr txBox="1"/>
          <p:nvPr/>
        </p:nvSpPr>
        <p:spPr>
          <a:xfrm>
            <a:off x="3661617" y="6357996"/>
            <a:ext cx="1249060" cy="246221"/>
          </a:xfrm>
          <a:prstGeom prst="rect">
            <a:avLst/>
          </a:prstGeom>
          <a:noFill/>
        </p:spPr>
        <p:txBody>
          <a:bodyPr wrap="none" rtlCol="0">
            <a:spAutoFit/>
          </a:bodyPr>
          <a:lstStyle/>
          <a:p>
            <a:r>
              <a:rPr lang="en-US" sz="1000" b="1" dirty="0">
                <a:solidFill>
                  <a:schemeClr val="accent6">
                    <a:lumMod val="75000"/>
                  </a:schemeClr>
                </a:solidFill>
              </a:rPr>
              <a:t>Business value: ~5%</a:t>
            </a:r>
          </a:p>
        </p:txBody>
      </p:sp>
      <p:sp>
        <p:nvSpPr>
          <p:cNvPr id="25" name="TextBox 24">
            <a:extLst>
              <a:ext uri="{FF2B5EF4-FFF2-40B4-BE49-F238E27FC236}">
                <a16:creationId xmlns:a16="http://schemas.microsoft.com/office/drawing/2014/main" id="{26D79687-5B3D-1919-3103-5C57280A4565}"/>
              </a:ext>
            </a:extLst>
          </p:cNvPr>
          <p:cNvSpPr txBox="1"/>
          <p:nvPr/>
        </p:nvSpPr>
        <p:spPr>
          <a:xfrm>
            <a:off x="5692518" y="766805"/>
            <a:ext cx="1314784" cy="246221"/>
          </a:xfrm>
          <a:prstGeom prst="rect">
            <a:avLst/>
          </a:prstGeom>
          <a:noFill/>
        </p:spPr>
        <p:txBody>
          <a:bodyPr wrap="none" rtlCol="0">
            <a:spAutoFit/>
          </a:bodyPr>
          <a:lstStyle/>
          <a:p>
            <a:r>
              <a:rPr lang="en-US" sz="1000" b="1" dirty="0">
                <a:solidFill>
                  <a:schemeClr val="accent6">
                    <a:lumMod val="75000"/>
                  </a:schemeClr>
                </a:solidFill>
              </a:rPr>
              <a:t>Business value: ~20%</a:t>
            </a:r>
          </a:p>
        </p:txBody>
      </p:sp>
      <p:sp>
        <p:nvSpPr>
          <p:cNvPr id="44" name="TextBox 43">
            <a:extLst>
              <a:ext uri="{FF2B5EF4-FFF2-40B4-BE49-F238E27FC236}">
                <a16:creationId xmlns:a16="http://schemas.microsoft.com/office/drawing/2014/main" id="{53B3C64A-9DC6-1876-C7C4-0737B32EBC90}"/>
              </a:ext>
            </a:extLst>
          </p:cNvPr>
          <p:cNvSpPr txBox="1"/>
          <p:nvPr/>
        </p:nvSpPr>
        <p:spPr>
          <a:xfrm>
            <a:off x="133694" y="736539"/>
            <a:ext cx="2478564" cy="246221"/>
          </a:xfrm>
          <a:prstGeom prst="rect">
            <a:avLst/>
          </a:prstGeom>
          <a:noFill/>
        </p:spPr>
        <p:txBody>
          <a:bodyPr wrap="none" rtlCol="0">
            <a:spAutoFit/>
          </a:bodyPr>
          <a:lstStyle/>
          <a:p>
            <a:r>
              <a:rPr lang="en-US" sz="1000" b="1" dirty="0">
                <a:solidFill>
                  <a:schemeClr val="accent6">
                    <a:lumMod val="75000"/>
                  </a:schemeClr>
                </a:solidFill>
              </a:rPr>
              <a:t>Business value: ~50% to company changing</a:t>
            </a:r>
          </a:p>
        </p:txBody>
      </p:sp>
      <p:sp>
        <p:nvSpPr>
          <p:cNvPr id="47" name="TextBox 46">
            <a:extLst>
              <a:ext uri="{FF2B5EF4-FFF2-40B4-BE49-F238E27FC236}">
                <a16:creationId xmlns:a16="http://schemas.microsoft.com/office/drawing/2014/main" id="{3A3CD747-6984-F5C5-5FCE-18EA15605FE3}"/>
              </a:ext>
            </a:extLst>
          </p:cNvPr>
          <p:cNvSpPr txBox="1"/>
          <p:nvPr/>
        </p:nvSpPr>
        <p:spPr>
          <a:xfrm>
            <a:off x="3250580" y="4246870"/>
            <a:ext cx="2196492" cy="338554"/>
          </a:xfrm>
          <a:prstGeom prst="rect">
            <a:avLst/>
          </a:prstGeom>
          <a:noFill/>
        </p:spPr>
        <p:txBody>
          <a:bodyPr wrap="square" rtlCol="0">
            <a:spAutoFit/>
          </a:bodyPr>
          <a:lstStyle/>
          <a:p>
            <a:pPr algn="ctr"/>
            <a:r>
              <a:rPr lang="en-US" sz="800" b="1" dirty="0">
                <a:solidFill>
                  <a:srgbClr val="FF0000"/>
                </a:solidFill>
              </a:rPr>
              <a:t>Most academic papers are about this step. That’s why they’re not that useful to industry.</a:t>
            </a:r>
          </a:p>
        </p:txBody>
      </p:sp>
      <p:sp>
        <p:nvSpPr>
          <p:cNvPr id="4" name="TextBox 3">
            <a:extLst>
              <a:ext uri="{FF2B5EF4-FFF2-40B4-BE49-F238E27FC236}">
                <a16:creationId xmlns:a16="http://schemas.microsoft.com/office/drawing/2014/main" id="{21169ABD-25D6-8F77-23B8-3B2E340DA5CE}"/>
              </a:ext>
            </a:extLst>
          </p:cNvPr>
          <p:cNvSpPr txBox="1"/>
          <p:nvPr/>
        </p:nvSpPr>
        <p:spPr>
          <a:xfrm>
            <a:off x="2716552" y="0"/>
            <a:ext cx="3264548" cy="369332"/>
          </a:xfrm>
          <a:prstGeom prst="rect">
            <a:avLst/>
          </a:prstGeom>
          <a:noFill/>
        </p:spPr>
        <p:txBody>
          <a:bodyPr wrap="none" rtlCol="0">
            <a:spAutoFit/>
          </a:bodyPr>
          <a:lstStyle/>
          <a:p>
            <a:r>
              <a:rPr lang="en-US" dirty="0">
                <a:solidFill>
                  <a:srgbClr val="FF0000"/>
                </a:solidFill>
              </a:rPr>
              <a:t>Most important slide in this class</a:t>
            </a:r>
          </a:p>
        </p:txBody>
      </p:sp>
      <p:sp>
        <p:nvSpPr>
          <p:cNvPr id="45" name="TextBox 44">
            <a:extLst>
              <a:ext uri="{FF2B5EF4-FFF2-40B4-BE49-F238E27FC236}">
                <a16:creationId xmlns:a16="http://schemas.microsoft.com/office/drawing/2014/main" id="{74BCBAAE-698B-7DDE-6397-667A26DD293D}"/>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10068574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CB0A-26B7-3BEB-C33E-721F6A439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8BBD2-F1C2-3346-480F-B9574D826B37}"/>
              </a:ext>
            </a:extLst>
          </p:cNvPr>
          <p:cNvSpPr>
            <a:spLocks noGrp="1"/>
          </p:cNvSpPr>
          <p:nvPr>
            <p:ph type="title"/>
          </p:nvPr>
        </p:nvSpPr>
        <p:spPr>
          <a:xfrm>
            <a:off x="453838" y="136524"/>
            <a:ext cx="7886700" cy="1325563"/>
          </a:xfrm>
        </p:spPr>
        <p:txBody>
          <a:bodyPr>
            <a:normAutofit/>
          </a:bodyPr>
          <a:lstStyle/>
          <a:p>
            <a:r>
              <a:rPr lang="en-US" sz="3600" dirty="0">
                <a:latin typeface="+mn-lt"/>
              </a:rPr>
              <a:t>Assignments and Grading</a:t>
            </a:r>
            <a:br>
              <a:rPr lang="en-US" sz="3600" dirty="0">
                <a:latin typeface="+mn-lt"/>
              </a:rPr>
            </a:br>
            <a:endParaRPr lang="en-US" sz="3600" dirty="0">
              <a:latin typeface="+mn-lt"/>
            </a:endParaRPr>
          </a:p>
        </p:txBody>
      </p:sp>
      <p:sp>
        <p:nvSpPr>
          <p:cNvPr id="3" name="Slide Number Placeholder 2">
            <a:extLst>
              <a:ext uri="{FF2B5EF4-FFF2-40B4-BE49-F238E27FC236}">
                <a16:creationId xmlns:a16="http://schemas.microsoft.com/office/drawing/2014/main" id="{AB72731B-7531-4485-64C0-A0440F943F28}"/>
              </a:ext>
            </a:extLst>
          </p:cNvPr>
          <p:cNvSpPr>
            <a:spLocks noGrp="1"/>
          </p:cNvSpPr>
          <p:nvPr>
            <p:ph type="sldNum" sz="quarter" idx="12"/>
          </p:nvPr>
        </p:nvSpPr>
        <p:spPr/>
        <p:txBody>
          <a:bodyPr/>
          <a:lstStyle/>
          <a:p>
            <a:fld id="{88CD9788-50B9-FE4F-BD86-303CACCBE7E1}" type="slidenum">
              <a:rPr lang="en-US" smtClean="0"/>
              <a:t>5</a:t>
            </a:fld>
            <a:endParaRPr lang="en-US"/>
          </a:p>
        </p:txBody>
      </p:sp>
      <p:sp>
        <p:nvSpPr>
          <p:cNvPr id="5" name="Content Placeholder 2">
            <a:extLst>
              <a:ext uri="{FF2B5EF4-FFF2-40B4-BE49-F238E27FC236}">
                <a16:creationId xmlns:a16="http://schemas.microsoft.com/office/drawing/2014/main" id="{C0E5AC28-6BB1-5D3C-F38A-1BD82D2EBFDB}"/>
              </a:ext>
            </a:extLst>
          </p:cNvPr>
          <p:cNvSpPr>
            <a:spLocks noGrp="1"/>
          </p:cNvSpPr>
          <p:nvPr>
            <p:ph idx="1"/>
          </p:nvPr>
        </p:nvSpPr>
        <p:spPr>
          <a:xfrm>
            <a:off x="312821" y="1197143"/>
            <a:ext cx="8506326" cy="5159208"/>
          </a:xfrm>
        </p:spPr>
        <p:txBody>
          <a:bodyPr>
            <a:normAutofit/>
          </a:bodyPr>
          <a:lstStyle/>
          <a:p>
            <a:r>
              <a:rPr lang="en-US" sz="2400" dirty="0"/>
              <a:t>10 </a:t>
            </a:r>
            <a:r>
              <a:rPr lang="en-US" sz="2400" dirty="0" err="1"/>
              <a:t>homeworks</a:t>
            </a:r>
            <a:r>
              <a:rPr lang="en-US" sz="2400" dirty="0"/>
              <a:t> at 10 or 20 pts each </a:t>
            </a:r>
          </a:p>
          <a:p>
            <a:r>
              <a:rPr lang="en-US" sz="2400" dirty="0"/>
              <a:t>Total possible points is 140:  130  </a:t>
            </a:r>
            <a:r>
              <a:rPr lang="en-US" sz="2400" dirty="0" err="1"/>
              <a:t>homeworks</a:t>
            </a:r>
            <a:r>
              <a:rPr lang="en-US" sz="2400" dirty="0"/>
              <a:t> + 10 participation</a:t>
            </a:r>
          </a:p>
          <a:p>
            <a:r>
              <a:rPr lang="en-US" sz="2400" b="1" dirty="0"/>
              <a:t>The final % grade doesn’t map directly to the letter grade. The final point scale will be adjusted so that the about half of the students get A’s, half B’s.</a:t>
            </a:r>
          </a:p>
          <a:p>
            <a:r>
              <a:rPr lang="en-US" sz="2400" dirty="0" err="1"/>
              <a:t>Homeworks</a:t>
            </a:r>
            <a:r>
              <a:rPr lang="en-US" sz="2400" dirty="0"/>
              <a:t> due Tuesday midnight before Wednesday’s class.</a:t>
            </a:r>
          </a:p>
          <a:p>
            <a:r>
              <a:rPr lang="en-US" sz="2400" dirty="0"/>
              <a:t>10 points of the grade is participation. Please ask questions during class.</a:t>
            </a:r>
          </a:p>
          <a:p>
            <a:r>
              <a:rPr lang="en-US" sz="2400" dirty="0"/>
              <a:t>If you do your </a:t>
            </a:r>
            <a:r>
              <a:rPr lang="en-US" sz="2400" dirty="0" err="1"/>
              <a:t>homeworks</a:t>
            </a:r>
            <a:r>
              <a:rPr lang="en-US" sz="2400" dirty="0"/>
              <a:t> reasonably well, on time, complete, you will do fine. You’ll likely get a B or A (+/-), primarily depending on how well you do on your </a:t>
            </a:r>
            <a:r>
              <a:rPr lang="en-US" sz="2400" dirty="0" err="1"/>
              <a:t>homeworks</a:t>
            </a:r>
            <a:r>
              <a:rPr lang="en-US" sz="2400" dirty="0"/>
              <a:t>.</a:t>
            </a:r>
          </a:p>
          <a:p>
            <a:r>
              <a:rPr lang="en-US" sz="2400" dirty="0"/>
              <a:t>It’s hard to get a C in this class. Only way to get a C or lower is to not complete the </a:t>
            </a:r>
            <a:r>
              <a:rPr lang="en-US" sz="2400" dirty="0" err="1"/>
              <a:t>homeworks</a:t>
            </a:r>
            <a:r>
              <a:rPr lang="en-US" sz="2400" dirty="0"/>
              <a:t> well or on time.</a:t>
            </a:r>
          </a:p>
          <a:p>
            <a:pPr lvl="1"/>
            <a:endParaRPr lang="en-US" sz="2000" dirty="0"/>
          </a:p>
          <a:p>
            <a:endParaRPr lang="en-US" dirty="0"/>
          </a:p>
        </p:txBody>
      </p:sp>
    </p:spTree>
    <p:extLst>
      <p:ext uri="{BB962C8B-B14F-4D97-AF65-F5344CB8AC3E}">
        <p14:creationId xmlns:p14="http://schemas.microsoft.com/office/powerpoint/2010/main" val="1853379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9349"/>
            <a:ext cx="7886700" cy="727553"/>
          </a:xfrm>
        </p:spPr>
        <p:txBody>
          <a:bodyPr>
            <a:normAutofit/>
          </a:bodyPr>
          <a:lstStyle/>
          <a:p>
            <a:r>
              <a:rPr lang="en-US" sz="3600" dirty="0">
                <a:latin typeface="+mn-lt"/>
              </a:rPr>
              <a:t>Supervised Vs. Unsupervised Modeling</a:t>
            </a:r>
          </a:p>
        </p:txBody>
      </p:sp>
      <p:sp>
        <p:nvSpPr>
          <p:cNvPr id="5" name="Slide Number Placeholder 4"/>
          <p:cNvSpPr>
            <a:spLocks noGrp="1"/>
          </p:cNvSpPr>
          <p:nvPr>
            <p:ph type="sldNum" sz="quarter" idx="12"/>
          </p:nvPr>
        </p:nvSpPr>
        <p:spPr/>
        <p:txBody>
          <a:bodyPr/>
          <a:lstStyle/>
          <a:p>
            <a:fld id="{88CD9788-50B9-FE4F-BD86-303CACCBE7E1}" type="slidenum">
              <a:rPr lang="en-US" smtClean="0"/>
              <a:t>50</a:t>
            </a:fld>
            <a:endParaRPr lang="en-US"/>
          </a:p>
        </p:txBody>
      </p:sp>
      <p:grpSp>
        <p:nvGrpSpPr>
          <p:cNvPr id="29" name="Group 28">
            <a:extLst>
              <a:ext uri="{FF2B5EF4-FFF2-40B4-BE49-F238E27FC236}">
                <a16:creationId xmlns:a16="http://schemas.microsoft.com/office/drawing/2014/main" id="{A8317174-BC80-074C-B411-80357F20FAF2}"/>
              </a:ext>
            </a:extLst>
          </p:cNvPr>
          <p:cNvGrpSpPr/>
          <p:nvPr/>
        </p:nvGrpSpPr>
        <p:grpSpPr>
          <a:xfrm>
            <a:off x="5920075" y="1602091"/>
            <a:ext cx="1357061" cy="1108266"/>
            <a:chOff x="6051164" y="1853452"/>
            <a:chExt cx="1357061" cy="1108266"/>
          </a:xfrm>
        </p:grpSpPr>
        <p:sp>
          <p:nvSpPr>
            <p:cNvPr id="4" name="TextBox 3">
              <a:extLst>
                <a:ext uri="{FF2B5EF4-FFF2-40B4-BE49-F238E27FC236}">
                  <a16:creationId xmlns:a16="http://schemas.microsoft.com/office/drawing/2014/main" id="{2CE2E890-F134-8140-9A98-17ECD4257F8F}"/>
                </a:ext>
              </a:extLst>
            </p:cNvPr>
            <p:cNvSpPr txBox="1"/>
            <p:nvPr/>
          </p:nvSpPr>
          <p:spPr>
            <a:xfrm>
              <a:off x="6213527" y="1879905"/>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sp>
          <p:nvSpPr>
            <p:cNvPr id="6" name="TextBox 5">
              <a:extLst>
                <a:ext uri="{FF2B5EF4-FFF2-40B4-BE49-F238E27FC236}">
                  <a16:creationId xmlns:a16="http://schemas.microsoft.com/office/drawing/2014/main" id="{364B724B-138D-5E49-B40C-E94E7A81E4F1}"/>
                </a:ext>
              </a:extLst>
            </p:cNvPr>
            <p:cNvSpPr txBox="1"/>
            <p:nvPr/>
          </p:nvSpPr>
          <p:spPr>
            <a:xfrm>
              <a:off x="6661566" y="2777052"/>
              <a:ext cx="136255" cy="184666"/>
            </a:xfrm>
            <a:prstGeom prst="rect">
              <a:avLst/>
            </a:prstGeom>
            <a:noFill/>
          </p:spPr>
          <p:txBody>
            <a:bodyPr wrap="none" lIns="0" tIns="0" rIns="0" bIns="0" rtlCol="0" anchor="b" anchorCtr="0">
              <a:spAutoFit/>
            </a:bodyPr>
            <a:lstStyle/>
            <a:p>
              <a:pPr algn="ctr"/>
              <a:r>
                <a:rPr lang="en-US" sz="1200" i="1" dirty="0">
                  <a:latin typeface="Times" pitchFamily="2" charset="0"/>
                </a:rPr>
                <a:t>…</a:t>
              </a:r>
            </a:p>
          </p:txBody>
        </p:sp>
        <p:sp>
          <p:nvSpPr>
            <p:cNvPr id="7" name="Double Bracket 6">
              <a:extLst>
                <a:ext uri="{FF2B5EF4-FFF2-40B4-BE49-F238E27FC236}">
                  <a16:creationId xmlns:a16="http://schemas.microsoft.com/office/drawing/2014/main" id="{B99CE915-DE68-6147-B61D-245DD702AC4A}"/>
                </a:ext>
              </a:extLst>
            </p:cNvPr>
            <p:cNvSpPr/>
            <p:nvPr/>
          </p:nvSpPr>
          <p:spPr bwMode="auto">
            <a:xfrm>
              <a:off x="6051164" y="1853452"/>
              <a:ext cx="1357061" cy="1099867"/>
            </a:xfrm>
            <a:prstGeom prst="bracketPair">
              <a:avLst/>
            </a:prstGeom>
            <a:noFill/>
            <a:ln w="19050" cap="rnd" cmpd="sng" algn="ctr">
              <a:solidFill>
                <a:schemeClr val="tx1"/>
              </a:solidFill>
              <a:prstDash val="solid"/>
              <a:round/>
              <a:headEnd type="none" w="sm" len="sm"/>
              <a:tailEnd type="none" w="sm" len="sm"/>
            </a:ln>
            <a:effectLst/>
          </p:spPr>
          <p:txBody>
            <a:bodyPr rtlCol="0" anchor="ctr"/>
            <a:lstStyle/>
            <a:p>
              <a:pPr algn="ctr"/>
              <a:endParaRPr lang="en-US" sz="1200" i="1">
                <a:latin typeface="Times" pitchFamily="2" charset="0"/>
              </a:endParaRPr>
            </a:p>
          </p:txBody>
        </p:sp>
        <p:sp>
          <p:nvSpPr>
            <p:cNvPr id="12" name="TextBox 11">
              <a:extLst>
                <a:ext uri="{FF2B5EF4-FFF2-40B4-BE49-F238E27FC236}">
                  <a16:creationId xmlns:a16="http://schemas.microsoft.com/office/drawing/2014/main" id="{78914C58-1DF5-B348-A4BA-C05BF2604124}"/>
                </a:ext>
              </a:extLst>
            </p:cNvPr>
            <p:cNvSpPr txBox="1"/>
            <p:nvPr/>
          </p:nvSpPr>
          <p:spPr>
            <a:xfrm>
              <a:off x="6213527" y="2029429"/>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sp>
          <p:nvSpPr>
            <p:cNvPr id="13" name="TextBox 12">
              <a:extLst>
                <a:ext uri="{FF2B5EF4-FFF2-40B4-BE49-F238E27FC236}">
                  <a16:creationId xmlns:a16="http://schemas.microsoft.com/office/drawing/2014/main" id="{AD66840B-1F4E-0F45-90C1-C02870F963D4}"/>
                </a:ext>
              </a:extLst>
            </p:cNvPr>
            <p:cNvSpPr txBox="1"/>
            <p:nvPr/>
          </p:nvSpPr>
          <p:spPr>
            <a:xfrm>
              <a:off x="6213527" y="2178953"/>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sp>
          <p:nvSpPr>
            <p:cNvPr id="14" name="TextBox 13">
              <a:extLst>
                <a:ext uri="{FF2B5EF4-FFF2-40B4-BE49-F238E27FC236}">
                  <a16:creationId xmlns:a16="http://schemas.microsoft.com/office/drawing/2014/main" id="{E6968393-2629-CD40-BCC4-0ACDBDF061DF}"/>
                </a:ext>
              </a:extLst>
            </p:cNvPr>
            <p:cNvSpPr txBox="1"/>
            <p:nvPr/>
          </p:nvSpPr>
          <p:spPr>
            <a:xfrm>
              <a:off x="6213527" y="2328477"/>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sp>
          <p:nvSpPr>
            <p:cNvPr id="15" name="TextBox 14">
              <a:extLst>
                <a:ext uri="{FF2B5EF4-FFF2-40B4-BE49-F238E27FC236}">
                  <a16:creationId xmlns:a16="http://schemas.microsoft.com/office/drawing/2014/main" id="{12AFFA88-878D-EB46-80FA-4C2F4262AE9A}"/>
                </a:ext>
              </a:extLst>
            </p:cNvPr>
            <p:cNvSpPr txBox="1"/>
            <p:nvPr/>
          </p:nvSpPr>
          <p:spPr>
            <a:xfrm>
              <a:off x="6213527" y="2478001"/>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sp>
          <p:nvSpPr>
            <p:cNvPr id="16" name="TextBox 15">
              <a:extLst>
                <a:ext uri="{FF2B5EF4-FFF2-40B4-BE49-F238E27FC236}">
                  <a16:creationId xmlns:a16="http://schemas.microsoft.com/office/drawing/2014/main" id="{5A7677CD-A2EA-2142-AD43-5FF9D64EB4E2}"/>
                </a:ext>
              </a:extLst>
            </p:cNvPr>
            <p:cNvSpPr txBox="1"/>
            <p:nvPr/>
          </p:nvSpPr>
          <p:spPr>
            <a:xfrm>
              <a:off x="6213527" y="2627525"/>
              <a:ext cx="1032334"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r>
                <a:rPr lang="en-US" sz="1200" i="1" dirty="0">
                  <a:latin typeface="Times" pitchFamily="2" charset="0"/>
                </a:rPr>
                <a:t>  y</a:t>
              </a:r>
            </a:p>
          </p:txBody>
        </p:sp>
      </p:grpSp>
      <p:grpSp>
        <p:nvGrpSpPr>
          <p:cNvPr id="3" name="Group 2">
            <a:extLst>
              <a:ext uri="{FF2B5EF4-FFF2-40B4-BE49-F238E27FC236}">
                <a16:creationId xmlns:a16="http://schemas.microsoft.com/office/drawing/2014/main" id="{935F8535-1B50-FE43-AA41-16CA0DAFAC58}"/>
              </a:ext>
            </a:extLst>
          </p:cNvPr>
          <p:cNvGrpSpPr/>
          <p:nvPr/>
        </p:nvGrpSpPr>
        <p:grpSpPr>
          <a:xfrm>
            <a:off x="1993330" y="1602091"/>
            <a:ext cx="1178943" cy="1108266"/>
            <a:chOff x="2053086" y="1850466"/>
            <a:chExt cx="1178943" cy="1108266"/>
          </a:xfrm>
        </p:grpSpPr>
        <p:sp>
          <p:nvSpPr>
            <p:cNvPr id="17" name="TextBox 16">
              <a:extLst>
                <a:ext uri="{FF2B5EF4-FFF2-40B4-BE49-F238E27FC236}">
                  <a16:creationId xmlns:a16="http://schemas.microsoft.com/office/drawing/2014/main" id="{EC8DFA05-E462-A84E-BEED-743213F55C97}"/>
                </a:ext>
              </a:extLst>
            </p:cNvPr>
            <p:cNvSpPr txBox="1"/>
            <p:nvPr/>
          </p:nvSpPr>
          <p:spPr>
            <a:xfrm>
              <a:off x="2199862" y="1876919"/>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sp>
          <p:nvSpPr>
            <p:cNvPr id="18" name="TextBox 17">
              <a:extLst>
                <a:ext uri="{FF2B5EF4-FFF2-40B4-BE49-F238E27FC236}">
                  <a16:creationId xmlns:a16="http://schemas.microsoft.com/office/drawing/2014/main" id="{D77B4B66-6966-4740-85B2-0DC1D33520FB}"/>
                </a:ext>
              </a:extLst>
            </p:cNvPr>
            <p:cNvSpPr txBox="1"/>
            <p:nvPr/>
          </p:nvSpPr>
          <p:spPr>
            <a:xfrm>
              <a:off x="2574965" y="2774066"/>
              <a:ext cx="136255" cy="184666"/>
            </a:xfrm>
            <a:prstGeom prst="rect">
              <a:avLst/>
            </a:prstGeom>
            <a:noFill/>
          </p:spPr>
          <p:txBody>
            <a:bodyPr wrap="none" lIns="0" tIns="0" rIns="0" bIns="0" rtlCol="0" anchor="b" anchorCtr="0">
              <a:spAutoFit/>
            </a:bodyPr>
            <a:lstStyle/>
            <a:p>
              <a:pPr algn="ctr"/>
              <a:r>
                <a:rPr lang="en-US" sz="1200" i="1" dirty="0">
                  <a:latin typeface="Times" pitchFamily="2" charset="0"/>
                </a:rPr>
                <a:t>…</a:t>
              </a:r>
            </a:p>
          </p:txBody>
        </p:sp>
        <p:sp>
          <p:nvSpPr>
            <p:cNvPr id="19" name="Double Bracket 18">
              <a:extLst>
                <a:ext uri="{FF2B5EF4-FFF2-40B4-BE49-F238E27FC236}">
                  <a16:creationId xmlns:a16="http://schemas.microsoft.com/office/drawing/2014/main" id="{DBC0FB65-6FE2-AE43-BFF9-81D554CE159A}"/>
                </a:ext>
              </a:extLst>
            </p:cNvPr>
            <p:cNvSpPr/>
            <p:nvPr/>
          </p:nvSpPr>
          <p:spPr bwMode="auto">
            <a:xfrm>
              <a:off x="2053086" y="1850466"/>
              <a:ext cx="1178943" cy="1099867"/>
            </a:xfrm>
            <a:prstGeom prst="bracketPair">
              <a:avLst/>
            </a:prstGeom>
            <a:noFill/>
            <a:ln w="19050" cap="rnd" cmpd="sng" algn="ctr">
              <a:solidFill>
                <a:schemeClr val="tx1"/>
              </a:solidFill>
              <a:prstDash val="solid"/>
              <a:round/>
              <a:headEnd type="none" w="sm" len="sm"/>
              <a:tailEnd type="none" w="sm" len="sm"/>
            </a:ln>
            <a:effectLst/>
          </p:spPr>
          <p:txBody>
            <a:bodyPr rtlCol="0" anchor="ctr"/>
            <a:lstStyle/>
            <a:p>
              <a:pPr algn="ctr"/>
              <a:endParaRPr lang="en-US" sz="1200" i="1">
                <a:latin typeface="Times" pitchFamily="2" charset="0"/>
              </a:endParaRPr>
            </a:p>
          </p:txBody>
        </p:sp>
        <p:sp>
          <p:nvSpPr>
            <p:cNvPr id="24" name="TextBox 23">
              <a:extLst>
                <a:ext uri="{FF2B5EF4-FFF2-40B4-BE49-F238E27FC236}">
                  <a16:creationId xmlns:a16="http://schemas.microsoft.com/office/drawing/2014/main" id="{8254591F-1943-AB46-B86D-DD6AB30DD247}"/>
                </a:ext>
              </a:extLst>
            </p:cNvPr>
            <p:cNvSpPr txBox="1"/>
            <p:nvPr/>
          </p:nvSpPr>
          <p:spPr>
            <a:xfrm>
              <a:off x="2199862" y="2026443"/>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sp>
          <p:nvSpPr>
            <p:cNvPr id="25" name="TextBox 24">
              <a:extLst>
                <a:ext uri="{FF2B5EF4-FFF2-40B4-BE49-F238E27FC236}">
                  <a16:creationId xmlns:a16="http://schemas.microsoft.com/office/drawing/2014/main" id="{57594CED-121F-A845-B1D1-927CC7FAB8F9}"/>
                </a:ext>
              </a:extLst>
            </p:cNvPr>
            <p:cNvSpPr txBox="1"/>
            <p:nvPr/>
          </p:nvSpPr>
          <p:spPr>
            <a:xfrm>
              <a:off x="2199862" y="2175967"/>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sp>
          <p:nvSpPr>
            <p:cNvPr id="26" name="TextBox 25">
              <a:extLst>
                <a:ext uri="{FF2B5EF4-FFF2-40B4-BE49-F238E27FC236}">
                  <a16:creationId xmlns:a16="http://schemas.microsoft.com/office/drawing/2014/main" id="{12A25F8B-F82A-7B46-90CD-D7537A058E38}"/>
                </a:ext>
              </a:extLst>
            </p:cNvPr>
            <p:cNvSpPr txBox="1"/>
            <p:nvPr/>
          </p:nvSpPr>
          <p:spPr>
            <a:xfrm>
              <a:off x="2199862" y="2325491"/>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sp>
          <p:nvSpPr>
            <p:cNvPr id="27" name="TextBox 26">
              <a:extLst>
                <a:ext uri="{FF2B5EF4-FFF2-40B4-BE49-F238E27FC236}">
                  <a16:creationId xmlns:a16="http://schemas.microsoft.com/office/drawing/2014/main" id="{39AA3E5F-FBA9-8B46-B644-C788D0558C1C}"/>
                </a:ext>
              </a:extLst>
            </p:cNvPr>
            <p:cNvSpPr txBox="1"/>
            <p:nvPr/>
          </p:nvSpPr>
          <p:spPr>
            <a:xfrm>
              <a:off x="2199862" y="2475015"/>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sp>
          <p:nvSpPr>
            <p:cNvPr id="28" name="TextBox 27">
              <a:extLst>
                <a:ext uri="{FF2B5EF4-FFF2-40B4-BE49-F238E27FC236}">
                  <a16:creationId xmlns:a16="http://schemas.microsoft.com/office/drawing/2014/main" id="{08404DFD-04D6-B64B-BA85-83D9F75D28DE}"/>
                </a:ext>
              </a:extLst>
            </p:cNvPr>
            <p:cNvSpPr txBox="1"/>
            <p:nvPr/>
          </p:nvSpPr>
          <p:spPr>
            <a:xfrm>
              <a:off x="2199862" y="2624539"/>
              <a:ext cx="886461" cy="184666"/>
            </a:xfrm>
            <a:prstGeom prst="rect">
              <a:avLst/>
            </a:prstGeom>
            <a:noFill/>
          </p:spPr>
          <p:txBody>
            <a:bodyPr wrap="none" lIns="0" tIns="0" rIns="0" bIns="0" rtlCol="0" anchor="b" anchorCtr="0">
              <a:spAutoFit/>
            </a:bodyPr>
            <a:lstStyle/>
            <a:p>
              <a:pPr algn="ctr"/>
              <a:r>
                <a:rPr lang="en-US" sz="1200" i="1" dirty="0">
                  <a:latin typeface="Times" pitchFamily="2" charset="0"/>
                </a:rPr>
                <a:t>x</a:t>
              </a:r>
              <a:r>
                <a:rPr lang="en-US" sz="1200" i="1" baseline="-25000" dirty="0">
                  <a:latin typeface="Times" pitchFamily="2" charset="0"/>
                </a:rPr>
                <a:t>1</a:t>
              </a:r>
              <a:r>
                <a:rPr lang="en-US" sz="1200" i="1" dirty="0">
                  <a:latin typeface="Times" pitchFamily="2" charset="0"/>
                </a:rPr>
                <a:t>  x</a:t>
              </a:r>
              <a:r>
                <a:rPr lang="en-US" sz="1200" i="1" baseline="-25000" dirty="0">
                  <a:latin typeface="Times" pitchFamily="2" charset="0"/>
                </a:rPr>
                <a:t>2</a:t>
              </a:r>
              <a:r>
                <a:rPr lang="en-US" sz="1200" i="1" dirty="0">
                  <a:latin typeface="Times" pitchFamily="2" charset="0"/>
                </a:rPr>
                <a:t>  x</a:t>
              </a:r>
              <a:r>
                <a:rPr lang="en-US" sz="1200" i="1" baseline="-25000" dirty="0">
                  <a:latin typeface="Times" pitchFamily="2" charset="0"/>
                </a:rPr>
                <a:t>3</a:t>
              </a:r>
              <a:r>
                <a:rPr lang="en-US" sz="1200" i="1" dirty="0">
                  <a:latin typeface="Times" pitchFamily="2" charset="0"/>
                </a:rPr>
                <a:t> …  </a:t>
              </a:r>
              <a:r>
                <a:rPr lang="en-US" sz="1200" i="1" dirty="0" err="1">
                  <a:latin typeface="Times" pitchFamily="2" charset="0"/>
                </a:rPr>
                <a:t>x</a:t>
              </a:r>
              <a:r>
                <a:rPr lang="en-US" sz="1200" i="1" baseline="-25000" dirty="0" err="1">
                  <a:latin typeface="Times" pitchFamily="2" charset="0"/>
                </a:rPr>
                <a:t>n</a:t>
              </a:r>
              <a:endParaRPr lang="en-US" sz="1200" i="1" dirty="0">
                <a:latin typeface="Times" pitchFamily="2" charset="0"/>
              </a:endParaRPr>
            </a:p>
          </p:txBody>
        </p:sp>
      </p:grpSp>
      <p:sp>
        <p:nvSpPr>
          <p:cNvPr id="30" name="TextBox 29">
            <a:extLst>
              <a:ext uri="{FF2B5EF4-FFF2-40B4-BE49-F238E27FC236}">
                <a16:creationId xmlns:a16="http://schemas.microsoft.com/office/drawing/2014/main" id="{6F8281B2-2CB8-4940-9F0E-B0EE8730831C}"/>
              </a:ext>
            </a:extLst>
          </p:cNvPr>
          <p:cNvSpPr txBox="1"/>
          <p:nvPr/>
        </p:nvSpPr>
        <p:spPr>
          <a:xfrm>
            <a:off x="1848209" y="1183636"/>
            <a:ext cx="1469185" cy="369332"/>
          </a:xfrm>
          <a:prstGeom prst="rect">
            <a:avLst/>
          </a:prstGeom>
          <a:noFill/>
        </p:spPr>
        <p:txBody>
          <a:bodyPr wrap="none" rtlCol="0">
            <a:spAutoFit/>
          </a:bodyPr>
          <a:lstStyle/>
          <a:p>
            <a:r>
              <a:rPr lang="en-US" dirty="0"/>
              <a:t>Unsupervised</a:t>
            </a:r>
          </a:p>
        </p:txBody>
      </p:sp>
      <p:sp>
        <p:nvSpPr>
          <p:cNvPr id="31" name="TextBox 30">
            <a:extLst>
              <a:ext uri="{FF2B5EF4-FFF2-40B4-BE49-F238E27FC236}">
                <a16:creationId xmlns:a16="http://schemas.microsoft.com/office/drawing/2014/main" id="{8308CD95-1448-3244-9350-AC04747709E4}"/>
              </a:ext>
            </a:extLst>
          </p:cNvPr>
          <p:cNvSpPr txBox="1"/>
          <p:nvPr/>
        </p:nvSpPr>
        <p:spPr>
          <a:xfrm>
            <a:off x="5990650" y="1183636"/>
            <a:ext cx="1215910" cy="369332"/>
          </a:xfrm>
          <a:prstGeom prst="rect">
            <a:avLst/>
          </a:prstGeom>
          <a:noFill/>
        </p:spPr>
        <p:txBody>
          <a:bodyPr wrap="none" rtlCol="0">
            <a:spAutoFit/>
          </a:bodyPr>
          <a:lstStyle/>
          <a:p>
            <a:r>
              <a:rPr lang="en-US" dirty="0"/>
              <a:t>Supervised</a:t>
            </a:r>
          </a:p>
        </p:txBody>
      </p:sp>
      <p:sp>
        <p:nvSpPr>
          <p:cNvPr id="32" name="TextBox 31">
            <a:extLst>
              <a:ext uri="{FF2B5EF4-FFF2-40B4-BE49-F238E27FC236}">
                <a16:creationId xmlns:a16="http://schemas.microsoft.com/office/drawing/2014/main" id="{EE3E83C3-B821-4544-AE60-6853BC3F266B}"/>
              </a:ext>
            </a:extLst>
          </p:cNvPr>
          <p:cNvSpPr txBox="1"/>
          <p:nvPr/>
        </p:nvSpPr>
        <p:spPr>
          <a:xfrm>
            <a:off x="1569319" y="2851815"/>
            <a:ext cx="2026965" cy="923330"/>
          </a:xfrm>
          <a:prstGeom prst="rect">
            <a:avLst/>
          </a:prstGeom>
          <a:noFill/>
        </p:spPr>
        <p:txBody>
          <a:bodyPr wrap="none" rtlCol="0">
            <a:spAutoFit/>
          </a:bodyPr>
          <a:lstStyle/>
          <a:p>
            <a:pPr marL="182880" indent="-182880">
              <a:buFont typeface="Arial" panose="020B0604020202020204" pitchFamily="34" charset="0"/>
              <a:buChar char="•"/>
            </a:pPr>
            <a:r>
              <a:rPr lang="en-US" dirty="0"/>
              <a:t>Find relationships</a:t>
            </a:r>
          </a:p>
          <a:p>
            <a:pPr marL="182880" indent="-182880">
              <a:buFont typeface="Arial" panose="020B0604020202020204" pitchFamily="34" charset="0"/>
              <a:buChar char="•"/>
            </a:pPr>
            <a:r>
              <a:rPr lang="en-US" dirty="0"/>
              <a:t>Find structure</a:t>
            </a:r>
          </a:p>
          <a:p>
            <a:pPr marL="182880" indent="-182880">
              <a:buFont typeface="Arial" panose="020B0604020202020204" pitchFamily="34" charset="0"/>
              <a:buChar char="•"/>
            </a:pPr>
            <a:r>
              <a:rPr lang="en-US" dirty="0"/>
              <a:t>Find anomalies</a:t>
            </a:r>
          </a:p>
        </p:txBody>
      </p:sp>
      <p:sp>
        <p:nvSpPr>
          <p:cNvPr id="33" name="TextBox 32">
            <a:extLst>
              <a:ext uri="{FF2B5EF4-FFF2-40B4-BE49-F238E27FC236}">
                <a16:creationId xmlns:a16="http://schemas.microsoft.com/office/drawing/2014/main" id="{1DFFC82C-FE81-2A42-A42D-32F5E7DDF327}"/>
              </a:ext>
            </a:extLst>
          </p:cNvPr>
          <p:cNvSpPr txBox="1"/>
          <p:nvPr/>
        </p:nvSpPr>
        <p:spPr>
          <a:xfrm>
            <a:off x="5022821" y="3128814"/>
            <a:ext cx="3440109" cy="369332"/>
          </a:xfrm>
          <a:prstGeom prst="rect">
            <a:avLst/>
          </a:prstGeom>
          <a:noFill/>
        </p:spPr>
        <p:txBody>
          <a:bodyPr wrap="none" rtlCol="0">
            <a:spAutoFit/>
          </a:bodyPr>
          <a:lstStyle/>
          <a:p>
            <a:pPr marL="182880" indent="-182880">
              <a:buFont typeface="Arial" panose="020B0604020202020204" pitchFamily="34" charset="0"/>
              <a:buChar char="•"/>
            </a:pPr>
            <a:r>
              <a:rPr lang="en-US" dirty="0"/>
              <a:t>Build y = f(x) from data examples</a:t>
            </a:r>
          </a:p>
        </p:txBody>
      </p:sp>
      <p:sp>
        <p:nvSpPr>
          <p:cNvPr id="34" name="TextBox 33">
            <a:extLst>
              <a:ext uri="{FF2B5EF4-FFF2-40B4-BE49-F238E27FC236}">
                <a16:creationId xmlns:a16="http://schemas.microsoft.com/office/drawing/2014/main" id="{CAD29E43-FBA6-7A4E-8011-55E94594E413}"/>
              </a:ext>
            </a:extLst>
          </p:cNvPr>
          <p:cNvSpPr txBox="1"/>
          <p:nvPr/>
        </p:nvSpPr>
        <p:spPr>
          <a:xfrm>
            <a:off x="593603" y="4140892"/>
            <a:ext cx="3978397" cy="646331"/>
          </a:xfrm>
          <a:prstGeom prst="rect">
            <a:avLst/>
          </a:prstGeom>
          <a:noFill/>
        </p:spPr>
        <p:txBody>
          <a:bodyPr wrap="none" rtlCol="0">
            <a:spAutoFit/>
          </a:bodyPr>
          <a:lstStyle/>
          <a:p>
            <a:pPr algn="ctr"/>
            <a:r>
              <a:rPr lang="en-US" dirty="0"/>
              <a:t>Lots of uncertainty</a:t>
            </a:r>
          </a:p>
          <a:p>
            <a:pPr algn="ctr"/>
            <a:r>
              <a:rPr lang="en-US" dirty="0"/>
              <a:t>Never really know how well you’ve done</a:t>
            </a:r>
          </a:p>
        </p:txBody>
      </p:sp>
      <p:sp>
        <p:nvSpPr>
          <p:cNvPr id="35" name="TextBox 34">
            <a:extLst>
              <a:ext uri="{FF2B5EF4-FFF2-40B4-BE49-F238E27FC236}">
                <a16:creationId xmlns:a16="http://schemas.microsoft.com/office/drawing/2014/main" id="{44B179F5-CEA3-3946-B102-8801C22DE439}"/>
              </a:ext>
            </a:extLst>
          </p:cNvPr>
          <p:cNvSpPr txBox="1"/>
          <p:nvPr/>
        </p:nvSpPr>
        <p:spPr>
          <a:xfrm>
            <a:off x="5009228" y="4140892"/>
            <a:ext cx="3178755" cy="646331"/>
          </a:xfrm>
          <a:prstGeom prst="rect">
            <a:avLst/>
          </a:prstGeom>
          <a:noFill/>
        </p:spPr>
        <p:txBody>
          <a:bodyPr wrap="none" rtlCol="0">
            <a:spAutoFit/>
          </a:bodyPr>
          <a:lstStyle/>
          <a:p>
            <a:pPr algn="ctr"/>
            <a:r>
              <a:rPr lang="en-US" dirty="0"/>
              <a:t>Clarity of goal</a:t>
            </a:r>
          </a:p>
          <a:p>
            <a:pPr algn="ctr"/>
            <a:r>
              <a:rPr lang="en-US" dirty="0"/>
              <a:t>Easily see how well you’ve done</a:t>
            </a:r>
          </a:p>
        </p:txBody>
      </p:sp>
      <p:grpSp>
        <p:nvGrpSpPr>
          <p:cNvPr id="38" name="Group 37">
            <a:extLst>
              <a:ext uri="{FF2B5EF4-FFF2-40B4-BE49-F238E27FC236}">
                <a16:creationId xmlns:a16="http://schemas.microsoft.com/office/drawing/2014/main" id="{C2B211D8-EBEF-ED4A-9A7A-AD4B4A06B826}"/>
              </a:ext>
            </a:extLst>
          </p:cNvPr>
          <p:cNvGrpSpPr/>
          <p:nvPr/>
        </p:nvGrpSpPr>
        <p:grpSpPr>
          <a:xfrm>
            <a:off x="612113" y="5356248"/>
            <a:ext cx="7850817" cy="511962"/>
            <a:chOff x="718868" y="5221729"/>
            <a:chExt cx="7850817" cy="511962"/>
          </a:xfrm>
        </p:grpSpPr>
        <p:sp>
          <p:nvSpPr>
            <p:cNvPr id="37" name="Rectangle 36">
              <a:extLst>
                <a:ext uri="{FF2B5EF4-FFF2-40B4-BE49-F238E27FC236}">
                  <a16:creationId xmlns:a16="http://schemas.microsoft.com/office/drawing/2014/main" id="{4A42B1C5-85C9-CE4D-885F-739D03835955}"/>
                </a:ext>
              </a:extLst>
            </p:cNvPr>
            <p:cNvSpPr/>
            <p:nvPr/>
          </p:nvSpPr>
          <p:spPr>
            <a:xfrm>
              <a:off x="718868" y="5221729"/>
              <a:ext cx="7850817" cy="51196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307B270-6C61-B049-855F-FE9AFEC4F544}"/>
                </a:ext>
              </a:extLst>
            </p:cNvPr>
            <p:cNvSpPr txBox="1"/>
            <p:nvPr/>
          </p:nvSpPr>
          <p:spPr>
            <a:xfrm>
              <a:off x="744747" y="5246878"/>
              <a:ext cx="7799058" cy="461665"/>
            </a:xfrm>
            <a:prstGeom prst="rect">
              <a:avLst/>
            </a:prstGeom>
            <a:noFill/>
          </p:spPr>
          <p:txBody>
            <a:bodyPr wrap="none" rtlCol="0">
              <a:spAutoFit/>
            </a:bodyPr>
            <a:lstStyle/>
            <a:p>
              <a:r>
                <a:rPr lang="en-US" sz="2400" dirty="0"/>
                <a:t>In general, we always build supervised models when possible</a:t>
              </a:r>
            </a:p>
          </p:txBody>
        </p:sp>
      </p:grpSp>
      <p:sp>
        <p:nvSpPr>
          <p:cNvPr id="8" name="TextBox 7">
            <a:extLst>
              <a:ext uri="{FF2B5EF4-FFF2-40B4-BE49-F238E27FC236}">
                <a16:creationId xmlns:a16="http://schemas.microsoft.com/office/drawing/2014/main" id="{D7630A76-7303-6E44-9A1D-404F56574D9F}"/>
              </a:ext>
            </a:extLst>
          </p:cNvPr>
          <p:cNvSpPr txBox="1"/>
          <p:nvPr/>
        </p:nvSpPr>
        <p:spPr>
          <a:xfrm>
            <a:off x="325754" y="1904706"/>
            <a:ext cx="1357061" cy="369332"/>
          </a:xfrm>
          <a:prstGeom prst="rect">
            <a:avLst/>
          </a:prstGeom>
          <a:noFill/>
        </p:spPr>
        <p:txBody>
          <a:bodyPr wrap="square" rtlCol="0">
            <a:spAutoFit/>
          </a:bodyPr>
          <a:lstStyle/>
          <a:p>
            <a:pPr algn="ctr"/>
            <a:r>
              <a:rPr lang="en-US" sz="900" dirty="0"/>
              <a:t>All you have are independent variables</a:t>
            </a:r>
          </a:p>
        </p:txBody>
      </p:sp>
      <p:sp>
        <p:nvSpPr>
          <p:cNvPr id="39" name="TextBox 38">
            <a:extLst>
              <a:ext uri="{FF2B5EF4-FFF2-40B4-BE49-F238E27FC236}">
                <a16:creationId xmlns:a16="http://schemas.microsoft.com/office/drawing/2014/main" id="{9E4513AD-6A37-C74E-AAF9-6D254F50ACC7}"/>
              </a:ext>
            </a:extLst>
          </p:cNvPr>
          <p:cNvSpPr txBox="1"/>
          <p:nvPr/>
        </p:nvSpPr>
        <p:spPr>
          <a:xfrm>
            <a:off x="7461185" y="1904706"/>
            <a:ext cx="1357061" cy="369332"/>
          </a:xfrm>
          <a:prstGeom prst="rect">
            <a:avLst/>
          </a:prstGeom>
          <a:noFill/>
        </p:spPr>
        <p:txBody>
          <a:bodyPr wrap="square" rtlCol="0">
            <a:spAutoFit/>
          </a:bodyPr>
          <a:lstStyle/>
          <a:p>
            <a:pPr algn="ctr"/>
            <a:r>
              <a:rPr lang="en-US" sz="900" dirty="0"/>
              <a:t>You also have a dependent variable y</a:t>
            </a:r>
          </a:p>
        </p:txBody>
      </p:sp>
      <p:sp>
        <p:nvSpPr>
          <p:cNvPr id="9" name="TextBox 8">
            <a:extLst>
              <a:ext uri="{FF2B5EF4-FFF2-40B4-BE49-F238E27FC236}">
                <a16:creationId xmlns:a16="http://schemas.microsoft.com/office/drawing/2014/main" id="{BE97A05E-A355-8E38-9371-BBECE5CB71E7}"/>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744707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C594-81A3-495A-E2CB-B29ECEDAB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C4D69-F2A0-11EA-38C1-13E44950FEF5}"/>
              </a:ext>
            </a:extLst>
          </p:cNvPr>
          <p:cNvSpPr>
            <a:spLocks noGrp="1"/>
          </p:cNvSpPr>
          <p:nvPr>
            <p:ph type="title"/>
          </p:nvPr>
        </p:nvSpPr>
        <p:spPr>
          <a:xfrm>
            <a:off x="244774" y="617298"/>
            <a:ext cx="8407400" cy="317500"/>
          </a:xfrm>
        </p:spPr>
        <p:txBody>
          <a:bodyPr>
            <a:noAutofit/>
          </a:bodyPr>
          <a:lstStyle/>
          <a:p>
            <a:r>
              <a:rPr lang="en-US" sz="3600" dirty="0">
                <a:latin typeface="+mn-lt"/>
              </a:rPr>
              <a:t>Supervised Machine Learning is Fitting a Surface</a:t>
            </a:r>
          </a:p>
        </p:txBody>
      </p:sp>
      <p:sp>
        <p:nvSpPr>
          <p:cNvPr id="3" name="Content Placeholder 2">
            <a:extLst>
              <a:ext uri="{FF2B5EF4-FFF2-40B4-BE49-F238E27FC236}">
                <a16:creationId xmlns:a16="http://schemas.microsoft.com/office/drawing/2014/main" id="{E879615B-FDF8-EEFF-5021-A005C2C63C36}"/>
              </a:ext>
            </a:extLst>
          </p:cNvPr>
          <p:cNvSpPr>
            <a:spLocks noGrp="1"/>
          </p:cNvSpPr>
          <p:nvPr>
            <p:ph idx="1"/>
          </p:nvPr>
        </p:nvSpPr>
        <p:spPr>
          <a:xfrm>
            <a:off x="411149" y="3466703"/>
            <a:ext cx="3788399" cy="1163171"/>
          </a:xfrm>
        </p:spPr>
        <p:txBody>
          <a:bodyPr>
            <a:normAutofit/>
          </a:bodyPr>
          <a:lstStyle/>
          <a:p>
            <a:pPr marL="0" indent="0" algn="ctr">
              <a:buNone/>
            </a:pPr>
            <a:r>
              <a:rPr lang="en-US" sz="1800" dirty="0"/>
              <a:t>Think this way for data preparation: cleaning, imputation, statistical analysis, normalization…</a:t>
            </a:r>
          </a:p>
        </p:txBody>
      </p:sp>
      <p:sp>
        <p:nvSpPr>
          <p:cNvPr id="5" name="Slide Number Placeholder 4">
            <a:extLst>
              <a:ext uri="{FF2B5EF4-FFF2-40B4-BE49-F238E27FC236}">
                <a16:creationId xmlns:a16="http://schemas.microsoft.com/office/drawing/2014/main" id="{7B32949E-BFFE-DCA8-7418-CFE7E8A5BD6D}"/>
              </a:ext>
            </a:extLst>
          </p:cNvPr>
          <p:cNvSpPr>
            <a:spLocks noGrp="1"/>
          </p:cNvSpPr>
          <p:nvPr>
            <p:ph type="sldNum" sz="quarter" idx="12"/>
          </p:nvPr>
        </p:nvSpPr>
        <p:spPr>
          <a:xfrm>
            <a:off x="8652174" y="6465662"/>
            <a:ext cx="491826" cy="365125"/>
          </a:xfrm>
        </p:spPr>
        <p:txBody>
          <a:bodyPr/>
          <a:lstStyle/>
          <a:p>
            <a:fld id="{69E57DC2-970A-4B3E-BB1C-7A09969E49DF}" type="slidenum">
              <a:rPr lang="en-US" smtClean="0"/>
              <a:t>51</a:t>
            </a:fld>
            <a:endParaRPr lang="en-US" dirty="0"/>
          </a:p>
        </p:txBody>
      </p:sp>
      <p:sp>
        <p:nvSpPr>
          <p:cNvPr id="6" name="TextBox 5">
            <a:extLst>
              <a:ext uri="{FF2B5EF4-FFF2-40B4-BE49-F238E27FC236}">
                <a16:creationId xmlns:a16="http://schemas.microsoft.com/office/drawing/2014/main" id="{FBC8471A-86CD-C8F7-2AE7-945C54F12D7E}"/>
              </a:ext>
            </a:extLst>
          </p:cNvPr>
          <p:cNvSpPr txBox="1"/>
          <p:nvPr/>
        </p:nvSpPr>
        <p:spPr>
          <a:xfrm>
            <a:off x="1830322" y="1927954"/>
            <a:ext cx="1158972" cy="184666"/>
          </a:xfrm>
          <a:prstGeom prst="rect">
            <a:avLst/>
          </a:prstGeom>
          <a:noFill/>
        </p:spPr>
        <p:txBody>
          <a:bodyPr wrap="none" lIns="0" tIns="0" rIns="0" bIns="0" rtlCol="0" anchor="b" anchorCtr="0">
            <a:spAutoFit/>
          </a:bodyPr>
          <a:lstStyle/>
          <a:p>
            <a:pPr algn="ctr"/>
            <a:r>
              <a:rPr lang="en-US" sz="1200" dirty="0"/>
              <a:t>x</a:t>
            </a:r>
            <a:r>
              <a:rPr lang="en-US" sz="1200" baseline="-25000" dirty="0"/>
              <a:t>1</a:t>
            </a:r>
            <a:r>
              <a:rPr lang="en-US" sz="1200" dirty="0"/>
              <a:t>  x</a:t>
            </a:r>
            <a:r>
              <a:rPr lang="en-US" sz="1200" baseline="-25000" dirty="0"/>
              <a:t>2</a:t>
            </a:r>
            <a:r>
              <a:rPr lang="en-US" sz="1200" dirty="0"/>
              <a:t>  x</a:t>
            </a:r>
            <a:r>
              <a:rPr lang="en-US" sz="1200" baseline="-25000" dirty="0"/>
              <a:t>3</a:t>
            </a:r>
            <a:r>
              <a:rPr lang="en-US" sz="1200" dirty="0"/>
              <a:t> …  </a:t>
            </a:r>
            <a:r>
              <a:rPr lang="en-US" sz="1200" dirty="0" err="1"/>
              <a:t>x</a:t>
            </a:r>
            <a:r>
              <a:rPr lang="en-US" sz="1200" baseline="-25000" dirty="0" err="1"/>
              <a:t>n</a:t>
            </a:r>
            <a:r>
              <a:rPr lang="en-US" sz="1200" dirty="0"/>
              <a:t>  y</a:t>
            </a:r>
          </a:p>
        </p:txBody>
      </p:sp>
      <p:sp>
        <p:nvSpPr>
          <p:cNvPr id="7" name="TextBox 6">
            <a:extLst>
              <a:ext uri="{FF2B5EF4-FFF2-40B4-BE49-F238E27FC236}">
                <a16:creationId xmlns:a16="http://schemas.microsoft.com/office/drawing/2014/main" id="{F18F901A-3063-EA93-6E6A-2194A6470D8A}"/>
              </a:ext>
            </a:extLst>
          </p:cNvPr>
          <p:cNvSpPr txBox="1"/>
          <p:nvPr/>
        </p:nvSpPr>
        <p:spPr>
          <a:xfrm>
            <a:off x="1830322" y="2107383"/>
            <a:ext cx="1158972" cy="184666"/>
          </a:xfrm>
          <a:prstGeom prst="rect">
            <a:avLst/>
          </a:prstGeom>
          <a:noFill/>
        </p:spPr>
        <p:txBody>
          <a:bodyPr wrap="none" lIns="0" tIns="0" rIns="0" bIns="0" rtlCol="0" anchor="b" anchorCtr="0">
            <a:spAutoFit/>
          </a:bodyPr>
          <a:lstStyle/>
          <a:p>
            <a:pPr algn="ctr"/>
            <a:r>
              <a:rPr lang="en-US" sz="1200" dirty="0"/>
              <a:t>x</a:t>
            </a:r>
            <a:r>
              <a:rPr lang="en-US" sz="1200" baseline="-25000" dirty="0"/>
              <a:t>1</a:t>
            </a:r>
            <a:r>
              <a:rPr lang="en-US" sz="1200" dirty="0"/>
              <a:t>  x</a:t>
            </a:r>
            <a:r>
              <a:rPr lang="en-US" sz="1200" baseline="-25000" dirty="0"/>
              <a:t>2</a:t>
            </a:r>
            <a:r>
              <a:rPr lang="en-US" sz="1200" dirty="0"/>
              <a:t>  x</a:t>
            </a:r>
            <a:r>
              <a:rPr lang="en-US" sz="1200" baseline="-25000" dirty="0"/>
              <a:t>3</a:t>
            </a:r>
            <a:r>
              <a:rPr lang="en-US" sz="1200" dirty="0"/>
              <a:t> …  </a:t>
            </a:r>
            <a:r>
              <a:rPr lang="en-US" sz="1200" dirty="0" err="1"/>
              <a:t>x</a:t>
            </a:r>
            <a:r>
              <a:rPr lang="en-US" sz="1200" baseline="-25000" dirty="0" err="1"/>
              <a:t>n</a:t>
            </a:r>
            <a:r>
              <a:rPr lang="en-US" sz="1200" dirty="0"/>
              <a:t>  y</a:t>
            </a:r>
          </a:p>
        </p:txBody>
      </p:sp>
      <p:sp>
        <p:nvSpPr>
          <p:cNvPr id="8" name="TextBox 7">
            <a:extLst>
              <a:ext uri="{FF2B5EF4-FFF2-40B4-BE49-F238E27FC236}">
                <a16:creationId xmlns:a16="http://schemas.microsoft.com/office/drawing/2014/main" id="{B9ADFF2E-690D-23E2-1473-E09483FF6476}"/>
              </a:ext>
            </a:extLst>
          </p:cNvPr>
          <p:cNvSpPr txBox="1"/>
          <p:nvPr/>
        </p:nvSpPr>
        <p:spPr>
          <a:xfrm>
            <a:off x="1830322" y="2286812"/>
            <a:ext cx="1158972" cy="184666"/>
          </a:xfrm>
          <a:prstGeom prst="rect">
            <a:avLst/>
          </a:prstGeom>
          <a:noFill/>
        </p:spPr>
        <p:txBody>
          <a:bodyPr wrap="none" lIns="0" tIns="0" rIns="0" bIns="0" rtlCol="0" anchor="b" anchorCtr="0">
            <a:spAutoFit/>
          </a:bodyPr>
          <a:lstStyle/>
          <a:p>
            <a:pPr algn="ctr"/>
            <a:r>
              <a:rPr lang="en-US" sz="1200" dirty="0"/>
              <a:t>x</a:t>
            </a:r>
            <a:r>
              <a:rPr lang="en-US" sz="1200" baseline="-25000" dirty="0"/>
              <a:t>1</a:t>
            </a:r>
            <a:r>
              <a:rPr lang="en-US" sz="1200" dirty="0"/>
              <a:t>  x</a:t>
            </a:r>
            <a:r>
              <a:rPr lang="en-US" sz="1200" baseline="-25000" dirty="0"/>
              <a:t>2</a:t>
            </a:r>
            <a:r>
              <a:rPr lang="en-US" sz="1200" dirty="0"/>
              <a:t>  x</a:t>
            </a:r>
            <a:r>
              <a:rPr lang="en-US" sz="1200" baseline="-25000" dirty="0"/>
              <a:t>3</a:t>
            </a:r>
            <a:r>
              <a:rPr lang="en-US" sz="1200" dirty="0"/>
              <a:t> …  </a:t>
            </a:r>
            <a:r>
              <a:rPr lang="en-US" sz="1200" dirty="0" err="1"/>
              <a:t>x</a:t>
            </a:r>
            <a:r>
              <a:rPr lang="en-US" sz="1200" baseline="-25000" dirty="0" err="1"/>
              <a:t>n</a:t>
            </a:r>
            <a:r>
              <a:rPr lang="en-US" sz="1200" dirty="0"/>
              <a:t>  y</a:t>
            </a:r>
          </a:p>
        </p:txBody>
      </p:sp>
      <p:sp>
        <p:nvSpPr>
          <p:cNvPr id="9" name="TextBox 8">
            <a:extLst>
              <a:ext uri="{FF2B5EF4-FFF2-40B4-BE49-F238E27FC236}">
                <a16:creationId xmlns:a16="http://schemas.microsoft.com/office/drawing/2014/main" id="{91FC1B7E-07D5-A638-3572-595A797C1DAE}"/>
              </a:ext>
            </a:extLst>
          </p:cNvPr>
          <p:cNvSpPr txBox="1"/>
          <p:nvPr/>
        </p:nvSpPr>
        <p:spPr>
          <a:xfrm>
            <a:off x="1830321" y="2466242"/>
            <a:ext cx="1158972" cy="184666"/>
          </a:xfrm>
          <a:prstGeom prst="rect">
            <a:avLst/>
          </a:prstGeom>
          <a:noFill/>
        </p:spPr>
        <p:txBody>
          <a:bodyPr wrap="none" lIns="0" tIns="0" rIns="0" bIns="0" rtlCol="0" anchor="b" anchorCtr="0">
            <a:spAutoFit/>
          </a:bodyPr>
          <a:lstStyle/>
          <a:p>
            <a:pPr algn="ctr"/>
            <a:r>
              <a:rPr lang="en-US" sz="1200" dirty="0"/>
              <a:t>x</a:t>
            </a:r>
            <a:r>
              <a:rPr lang="en-US" sz="1200" baseline="-25000" dirty="0"/>
              <a:t>1</a:t>
            </a:r>
            <a:r>
              <a:rPr lang="en-US" sz="1200" dirty="0"/>
              <a:t>  x</a:t>
            </a:r>
            <a:r>
              <a:rPr lang="en-US" sz="1200" baseline="-25000" dirty="0"/>
              <a:t>2</a:t>
            </a:r>
            <a:r>
              <a:rPr lang="en-US" sz="1200" dirty="0"/>
              <a:t>  x</a:t>
            </a:r>
            <a:r>
              <a:rPr lang="en-US" sz="1200" baseline="-25000" dirty="0"/>
              <a:t>3</a:t>
            </a:r>
            <a:r>
              <a:rPr lang="en-US" sz="1200" dirty="0"/>
              <a:t> …  </a:t>
            </a:r>
            <a:r>
              <a:rPr lang="en-US" sz="1200" dirty="0" err="1"/>
              <a:t>x</a:t>
            </a:r>
            <a:r>
              <a:rPr lang="en-US" sz="1200" baseline="-25000" dirty="0" err="1"/>
              <a:t>n</a:t>
            </a:r>
            <a:r>
              <a:rPr lang="en-US" sz="1200" dirty="0"/>
              <a:t>  y</a:t>
            </a:r>
          </a:p>
        </p:txBody>
      </p:sp>
      <p:sp>
        <p:nvSpPr>
          <p:cNvPr id="10" name="TextBox 9">
            <a:extLst>
              <a:ext uri="{FF2B5EF4-FFF2-40B4-BE49-F238E27FC236}">
                <a16:creationId xmlns:a16="http://schemas.microsoft.com/office/drawing/2014/main" id="{03D02B80-5B02-FC1F-3DF6-357B812CCD07}"/>
              </a:ext>
            </a:extLst>
          </p:cNvPr>
          <p:cNvSpPr txBox="1"/>
          <p:nvPr/>
        </p:nvSpPr>
        <p:spPr>
          <a:xfrm>
            <a:off x="2332864" y="2825101"/>
            <a:ext cx="153888" cy="184666"/>
          </a:xfrm>
          <a:prstGeom prst="rect">
            <a:avLst/>
          </a:prstGeom>
          <a:noFill/>
        </p:spPr>
        <p:txBody>
          <a:bodyPr wrap="none" lIns="0" tIns="0" rIns="0" bIns="0" rtlCol="0" anchor="b" anchorCtr="0">
            <a:spAutoFit/>
          </a:bodyPr>
          <a:lstStyle/>
          <a:p>
            <a:pPr algn="ctr"/>
            <a:r>
              <a:rPr lang="en-US" sz="1200" dirty="0"/>
              <a:t>…</a:t>
            </a:r>
          </a:p>
        </p:txBody>
      </p:sp>
      <p:sp>
        <p:nvSpPr>
          <p:cNvPr id="11" name="Double Bracket 10">
            <a:extLst>
              <a:ext uri="{FF2B5EF4-FFF2-40B4-BE49-F238E27FC236}">
                <a16:creationId xmlns:a16="http://schemas.microsoft.com/office/drawing/2014/main" id="{CC3BE72D-692A-6521-EAFE-72018586A5BF}"/>
              </a:ext>
            </a:extLst>
          </p:cNvPr>
          <p:cNvSpPr/>
          <p:nvPr/>
        </p:nvSpPr>
        <p:spPr bwMode="auto">
          <a:xfrm>
            <a:off x="1714836" y="1901501"/>
            <a:ext cx="1331290" cy="1099867"/>
          </a:xfrm>
          <a:prstGeom prst="bracketPair">
            <a:avLst/>
          </a:prstGeom>
          <a:noFill/>
          <a:ln w="19050" cap="rnd" cmpd="sng" algn="ctr">
            <a:solidFill>
              <a:schemeClr val="tx1"/>
            </a:solidFill>
            <a:prstDash val="solid"/>
            <a:round/>
            <a:headEnd type="none" w="sm" len="sm"/>
            <a:tailEnd type="none" w="sm" len="sm"/>
          </a:ln>
          <a:effectLst/>
        </p:spPr>
        <p:txBody>
          <a:bodyPr rtlCol="0" anchor="ctr"/>
          <a:lstStyle/>
          <a:p>
            <a:pPr algn="ctr"/>
            <a:endParaRPr lang="en-US" sz="1200"/>
          </a:p>
        </p:txBody>
      </p:sp>
      <p:sp>
        <p:nvSpPr>
          <p:cNvPr id="12" name="TextBox 11">
            <a:extLst>
              <a:ext uri="{FF2B5EF4-FFF2-40B4-BE49-F238E27FC236}">
                <a16:creationId xmlns:a16="http://schemas.microsoft.com/office/drawing/2014/main" id="{45A06B52-FB00-CB93-BE6C-D6BFEDF23DB5}"/>
              </a:ext>
            </a:extLst>
          </p:cNvPr>
          <p:cNvSpPr txBox="1"/>
          <p:nvPr/>
        </p:nvSpPr>
        <p:spPr>
          <a:xfrm>
            <a:off x="1830322" y="2645671"/>
            <a:ext cx="1158972" cy="184666"/>
          </a:xfrm>
          <a:prstGeom prst="rect">
            <a:avLst/>
          </a:prstGeom>
          <a:noFill/>
        </p:spPr>
        <p:txBody>
          <a:bodyPr wrap="none" lIns="0" tIns="0" rIns="0" bIns="0" rtlCol="0" anchor="b" anchorCtr="0">
            <a:spAutoFit/>
          </a:bodyPr>
          <a:lstStyle/>
          <a:p>
            <a:pPr algn="ctr"/>
            <a:r>
              <a:rPr lang="en-US" sz="1200" dirty="0"/>
              <a:t>x</a:t>
            </a:r>
            <a:r>
              <a:rPr lang="en-US" sz="1200" baseline="-25000" dirty="0"/>
              <a:t>1</a:t>
            </a:r>
            <a:r>
              <a:rPr lang="en-US" sz="1200" dirty="0"/>
              <a:t>  x</a:t>
            </a:r>
            <a:r>
              <a:rPr lang="en-US" sz="1200" baseline="-25000" dirty="0"/>
              <a:t>2</a:t>
            </a:r>
            <a:r>
              <a:rPr lang="en-US" sz="1200" dirty="0"/>
              <a:t>  x</a:t>
            </a:r>
            <a:r>
              <a:rPr lang="en-US" sz="1200" baseline="-25000" dirty="0"/>
              <a:t>3</a:t>
            </a:r>
            <a:r>
              <a:rPr lang="en-US" sz="1200" dirty="0"/>
              <a:t> …  </a:t>
            </a:r>
            <a:r>
              <a:rPr lang="en-US" sz="1200" dirty="0" err="1"/>
              <a:t>x</a:t>
            </a:r>
            <a:r>
              <a:rPr lang="en-US" sz="1200" baseline="-25000" dirty="0" err="1"/>
              <a:t>n</a:t>
            </a:r>
            <a:r>
              <a:rPr lang="en-US" sz="1200" dirty="0"/>
              <a:t>  y</a:t>
            </a:r>
          </a:p>
        </p:txBody>
      </p:sp>
      <p:sp>
        <p:nvSpPr>
          <p:cNvPr id="13" name="TextBox 12">
            <a:extLst>
              <a:ext uri="{FF2B5EF4-FFF2-40B4-BE49-F238E27FC236}">
                <a16:creationId xmlns:a16="http://schemas.microsoft.com/office/drawing/2014/main" id="{A68697D9-176E-D07B-8724-14CDF69E3C75}"/>
              </a:ext>
            </a:extLst>
          </p:cNvPr>
          <p:cNvSpPr txBox="1"/>
          <p:nvPr/>
        </p:nvSpPr>
        <p:spPr>
          <a:xfrm>
            <a:off x="1672756" y="3217490"/>
            <a:ext cx="1415452" cy="115416"/>
          </a:xfrm>
          <a:prstGeom prst="rect">
            <a:avLst/>
          </a:prstGeom>
          <a:noFill/>
        </p:spPr>
        <p:txBody>
          <a:bodyPr wrap="none" lIns="0" tIns="0" rIns="0" bIns="0" rtlCol="0" anchor="b" anchorCtr="0">
            <a:spAutoFit/>
          </a:bodyPr>
          <a:lstStyle/>
          <a:p>
            <a:pPr algn="ctr"/>
            <a:r>
              <a:rPr lang="en-US" sz="750" b="1" dirty="0"/>
              <a:t>Many tens or hundreds of variables</a:t>
            </a:r>
          </a:p>
        </p:txBody>
      </p:sp>
      <p:cxnSp>
        <p:nvCxnSpPr>
          <p:cNvPr id="14" name="Straight Arrow Connector 13">
            <a:extLst>
              <a:ext uri="{FF2B5EF4-FFF2-40B4-BE49-F238E27FC236}">
                <a16:creationId xmlns:a16="http://schemas.microsoft.com/office/drawing/2014/main" id="{6DBC8778-9FA3-BBB2-4501-0D33815F5572}"/>
              </a:ext>
            </a:extLst>
          </p:cNvPr>
          <p:cNvCxnSpPr/>
          <p:nvPr/>
        </p:nvCxnSpPr>
        <p:spPr bwMode="auto">
          <a:xfrm>
            <a:off x="2105478" y="3157263"/>
            <a:ext cx="608658" cy="536"/>
          </a:xfrm>
          <a:prstGeom prst="straightConnector1">
            <a:avLst/>
          </a:prstGeom>
          <a:solidFill>
            <a:schemeClr val="accent1"/>
          </a:solidFill>
          <a:ln w="19050" cap="rnd" cmpd="sng" algn="ctr">
            <a:solidFill>
              <a:schemeClr val="tx1"/>
            </a:solidFill>
            <a:prstDash val="solid"/>
            <a:round/>
            <a:headEnd type="none" w="sm" len="sm"/>
            <a:tailEnd type="arrow"/>
          </a:ln>
          <a:effectLst/>
        </p:spPr>
      </p:cxnSp>
      <p:sp>
        <p:nvSpPr>
          <p:cNvPr id="15" name="TextBox 14">
            <a:extLst>
              <a:ext uri="{FF2B5EF4-FFF2-40B4-BE49-F238E27FC236}">
                <a16:creationId xmlns:a16="http://schemas.microsoft.com/office/drawing/2014/main" id="{C7F25375-8628-9313-D940-150F9D099634}"/>
              </a:ext>
            </a:extLst>
          </p:cNvPr>
          <p:cNvSpPr txBox="1"/>
          <p:nvPr/>
        </p:nvSpPr>
        <p:spPr>
          <a:xfrm>
            <a:off x="918105" y="2142604"/>
            <a:ext cx="488248" cy="461665"/>
          </a:xfrm>
          <a:prstGeom prst="rect">
            <a:avLst/>
          </a:prstGeom>
          <a:noFill/>
        </p:spPr>
        <p:txBody>
          <a:bodyPr wrap="square" lIns="0" tIns="0" rIns="0" bIns="0" rtlCol="0" anchor="b" anchorCtr="0">
            <a:spAutoFit/>
          </a:bodyPr>
          <a:lstStyle/>
          <a:p>
            <a:pPr algn="ctr"/>
            <a:r>
              <a:rPr lang="en-US" sz="750" b="1" dirty="0"/>
              <a:t>Many</a:t>
            </a:r>
          </a:p>
          <a:p>
            <a:pPr algn="ctr"/>
            <a:r>
              <a:rPr lang="en-US" sz="750" b="1" dirty="0"/>
              <a:t>thousands or millions of records</a:t>
            </a:r>
          </a:p>
        </p:txBody>
      </p:sp>
      <p:cxnSp>
        <p:nvCxnSpPr>
          <p:cNvPr id="16" name="Straight Arrow Connector 15">
            <a:extLst>
              <a:ext uri="{FF2B5EF4-FFF2-40B4-BE49-F238E27FC236}">
                <a16:creationId xmlns:a16="http://schemas.microsoft.com/office/drawing/2014/main" id="{772DE36A-AD2A-E37B-AED4-125CBEDA0191}"/>
              </a:ext>
            </a:extLst>
          </p:cNvPr>
          <p:cNvCxnSpPr/>
          <p:nvPr/>
        </p:nvCxnSpPr>
        <p:spPr bwMode="auto">
          <a:xfrm>
            <a:off x="1545827" y="2008613"/>
            <a:ext cx="0" cy="931653"/>
          </a:xfrm>
          <a:prstGeom prst="straightConnector1">
            <a:avLst/>
          </a:prstGeom>
          <a:solidFill>
            <a:schemeClr val="accent1"/>
          </a:solidFill>
          <a:ln w="19050" cap="rnd" cmpd="sng" algn="ctr">
            <a:solidFill>
              <a:schemeClr val="tx1"/>
            </a:solidFill>
            <a:prstDash val="solid"/>
            <a:round/>
            <a:headEnd type="none" w="sm" len="sm"/>
            <a:tailEnd type="arrow"/>
          </a:ln>
          <a:effectLst/>
        </p:spPr>
      </p:cxnSp>
      <p:pic>
        <p:nvPicPr>
          <p:cNvPr id="17" name="Picture 16">
            <a:extLst>
              <a:ext uri="{FF2B5EF4-FFF2-40B4-BE49-F238E27FC236}">
                <a16:creationId xmlns:a16="http://schemas.microsoft.com/office/drawing/2014/main" id="{F75A2685-50EF-DB00-F144-38EF94F40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94" y="1348701"/>
            <a:ext cx="3110037" cy="2211582"/>
          </a:xfrm>
          <a:prstGeom prst="rect">
            <a:avLst/>
          </a:prstGeom>
        </p:spPr>
      </p:pic>
      <p:grpSp>
        <p:nvGrpSpPr>
          <p:cNvPr id="23" name="Group 22">
            <a:extLst>
              <a:ext uri="{FF2B5EF4-FFF2-40B4-BE49-F238E27FC236}">
                <a16:creationId xmlns:a16="http://schemas.microsoft.com/office/drawing/2014/main" id="{CD0141E9-7E58-60FA-322D-D73DE8CBC035}"/>
              </a:ext>
            </a:extLst>
          </p:cNvPr>
          <p:cNvGrpSpPr/>
          <p:nvPr/>
        </p:nvGrpSpPr>
        <p:grpSpPr>
          <a:xfrm>
            <a:off x="4853797" y="1451714"/>
            <a:ext cx="3854124" cy="3241368"/>
            <a:chOff x="6968551" y="784950"/>
            <a:chExt cx="5138831" cy="4321824"/>
          </a:xfrm>
        </p:grpSpPr>
        <p:sp>
          <p:nvSpPr>
            <p:cNvPr id="20" name="Content Placeholder 2">
              <a:extLst>
                <a:ext uri="{FF2B5EF4-FFF2-40B4-BE49-F238E27FC236}">
                  <a16:creationId xmlns:a16="http://schemas.microsoft.com/office/drawing/2014/main" id="{8362CF43-4D90-54F5-DC23-250A2284A073}"/>
                </a:ext>
              </a:extLst>
            </p:cNvPr>
            <p:cNvSpPr txBox="1">
              <a:spLocks/>
            </p:cNvSpPr>
            <p:nvPr/>
          </p:nvSpPr>
          <p:spPr>
            <a:xfrm>
              <a:off x="6968551" y="3656423"/>
              <a:ext cx="5138831" cy="1450351"/>
            </a:xfrm>
            <a:prstGeom prst="rect">
              <a:avLst/>
            </a:prstGeom>
          </p:spPr>
          <p:txBody>
            <a:bodyPr vert="horz" lIns="68580" tIns="34290" rIns="68580" bIns="34290" rtlCol="0">
              <a:normAutofit/>
            </a:bodyPr>
            <a:lstStyle>
              <a:lvl1pPr marL="182880" indent="-182880" algn="l" defTabSz="914400" rtl="0" eaLnBrk="1" latinLnBrk="0" hangingPunct="1">
                <a:lnSpc>
                  <a:spcPct val="94000"/>
                </a:lnSpc>
                <a:spcBef>
                  <a:spcPts val="1000"/>
                </a:spcBef>
                <a:spcAft>
                  <a:spcPts val="200"/>
                </a:spcAft>
                <a:buFont typeface="Arial" charset="0"/>
                <a:buChar char="•"/>
                <a:defRPr sz="2400" kern="1200" baseline="0">
                  <a:solidFill>
                    <a:schemeClr val="tx2"/>
                  </a:solidFill>
                  <a:latin typeface="Calibri" charset="0"/>
                  <a:ea typeface="Calibri" charset="0"/>
                  <a:cs typeface="Calibri" charset="0"/>
                </a:defRPr>
              </a:lvl1pPr>
              <a:lvl2pPr marL="914400" indent="-182880" algn="l" defTabSz="914400" rtl="0" eaLnBrk="1" latinLnBrk="0" hangingPunct="1">
                <a:lnSpc>
                  <a:spcPct val="94000"/>
                </a:lnSpc>
                <a:spcBef>
                  <a:spcPts val="500"/>
                </a:spcBef>
                <a:spcAft>
                  <a:spcPts val="200"/>
                </a:spcAft>
                <a:buFont typeface="Arial" charset="0"/>
                <a:buChar char="•"/>
                <a:defRPr sz="2000" i="1" kern="1200" baseline="0">
                  <a:solidFill>
                    <a:schemeClr val="tx2"/>
                  </a:solidFill>
                  <a:latin typeface="Calibri" charset="0"/>
                  <a:ea typeface="Calibri" charset="0"/>
                  <a:cs typeface="Calibri" charset="0"/>
                </a:defRPr>
              </a:lvl2pPr>
              <a:lvl3pPr marL="1371600" indent="-182880" algn="l" defTabSz="914400" rtl="0" eaLnBrk="1" latinLnBrk="0" hangingPunct="1">
                <a:lnSpc>
                  <a:spcPct val="94000"/>
                </a:lnSpc>
                <a:spcBef>
                  <a:spcPts val="500"/>
                </a:spcBef>
                <a:spcAft>
                  <a:spcPts val="200"/>
                </a:spcAft>
                <a:buFont typeface="Arial" charset="0"/>
                <a:buChar char="•"/>
                <a:defRPr sz="1800" kern="1200" baseline="0">
                  <a:solidFill>
                    <a:schemeClr val="tx2"/>
                  </a:solidFill>
                  <a:latin typeface="Calibri" charset="0"/>
                  <a:ea typeface="Calibri" charset="0"/>
                  <a:cs typeface="Calibri" charset="0"/>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Calibri" charset="0"/>
                  <a:ea typeface="Calibri" charset="0"/>
                  <a:cs typeface="Calibri" charset="0"/>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Calibri" charset="0"/>
                  <a:ea typeface="Calibri" charset="0"/>
                  <a:cs typeface="Calibri" charset="0"/>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dirty="0">
                  <a:solidFill>
                    <a:schemeClr val="tx1"/>
                  </a:solidFill>
                </a:rPr>
                <a:t>Think this way for model building process, algorithm design and tuning</a:t>
              </a:r>
            </a:p>
          </p:txBody>
        </p:sp>
        <p:cxnSp>
          <p:nvCxnSpPr>
            <p:cNvPr id="22" name="Straight Connector 21">
              <a:extLst>
                <a:ext uri="{FF2B5EF4-FFF2-40B4-BE49-F238E27FC236}">
                  <a16:creationId xmlns:a16="http://schemas.microsoft.com/office/drawing/2014/main" id="{C738E5B6-D4FC-78C2-F124-579CEDFED86F}"/>
                </a:ext>
              </a:extLst>
            </p:cNvPr>
            <p:cNvCxnSpPr/>
            <p:nvPr/>
          </p:nvCxnSpPr>
          <p:spPr>
            <a:xfrm flipH="1">
              <a:off x="9773659" y="784950"/>
              <a:ext cx="6137" cy="1448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9E9044-A444-23C0-0901-6446276B9CCF}"/>
                </a:ext>
              </a:extLst>
            </p:cNvPr>
            <p:cNvCxnSpPr/>
            <p:nvPr/>
          </p:nvCxnSpPr>
          <p:spPr>
            <a:xfrm flipV="1">
              <a:off x="8164039" y="2244143"/>
              <a:ext cx="1626875" cy="551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D04502-797A-5B09-CBFE-782422511210}"/>
                </a:ext>
              </a:extLst>
            </p:cNvPr>
            <p:cNvCxnSpPr/>
            <p:nvPr/>
          </p:nvCxnSpPr>
          <p:spPr>
            <a:xfrm flipH="1" flipV="1">
              <a:off x="9787463" y="2237241"/>
              <a:ext cx="1627010" cy="5582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25E98E-F0E2-67F2-4048-63BA926C94E6}"/>
                </a:ext>
              </a:extLst>
            </p:cNvPr>
            <p:cNvSpPr txBox="1"/>
            <p:nvPr/>
          </p:nvSpPr>
          <p:spPr>
            <a:xfrm>
              <a:off x="11514178" y="2818903"/>
              <a:ext cx="190224" cy="246221"/>
            </a:xfrm>
            <a:prstGeom prst="rect">
              <a:avLst/>
            </a:prstGeom>
            <a:noFill/>
          </p:spPr>
          <p:txBody>
            <a:bodyPr wrap="none" lIns="0" tIns="0" rIns="0" bIns="0" rtlCol="0" anchor="b" anchorCtr="0">
              <a:spAutoFit/>
            </a:bodyPr>
            <a:lstStyle/>
            <a:p>
              <a:pPr algn="ctr"/>
              <a:r>
                <a:rPr lang="en-US" sz="1200" b="1" dirty="0"/>
                <a:t>x</a:t>
              </a:r>
              <a:r>
                <a:rPr lang="en-US" sz="1200" b="1" baseline="-25000" dirty="0"/>
                <a:t>1</a:t>
              </a:r>
            </a:p>
          </p:txBody>
        </p:sp>
        <p:sp>
          <p:nvSpPr>
            <p:cNvPr id="38" name="TextBox 37">
              <a:extLst>
                <a:ext uri="{FF2B5EF4-FFF2-40B4-BE49-F238E27FC236}">
                  <a16:creationId xmlns:a16="http://schemas.microsoft.com/office/drawing/2014/main" id="{80017F66-5795-90B0-8E52-65ADC5A7A46D}"/>
                </a:ext>
              </a:extLst>
            </p:cNvPr>
            <p:cNvSpPr txBox="1"/>
            <p:nvPr/>
          </p:nvSpPr>
          <p:spPr>
            <a:xfrm>
              <a:off x="7909267" y="2778247"/>
              <a:ext cx="190224" cy="246221"/>
            </a:xfrm>
            <a:prstGeom prst="rect">
              <a:avLst/>
            </a:prstGeom>
            <a:noFill/>
          </p:spPr>
          <p:txBody>
            <a:bodyPr wrap="none" lIns="0" tIns="0" rIns="0" bIns="0" rtlCol="0" anchor="b" anchorCtr="0">
              <a:spAutoFit/>
            </a:bodyPr>
            <a:lstStyle/>
            <a:p>
              <a:pPr algn="ctr"/>
              <a:r>
                <a:rPr lang="en-US" sz="1200" b="1" dirty="0"/>
                <a:t>x</a:t>
              </a:r>
              <a:r>
                <a:rPr lang="en-US" sz="1200" b="1" baseline="-25000" dirty="0"/>
                <a:t>2</a:t>
              </a:r>
            </a:p>
          </p:txBody>
        </p:sp>
        <p:sp>
          <p:nvSpPr>
            <p:cNvPr id="39" name="TextBox 38">
              <a:extLst>
                <a:ext uri="{FF2B5EF4-FFF2-40B4-BE49-F238E27FC236}">
                  <a16:creationId xmlns:a16="http://schemas.microsoft.com/office/drawing/2014/main" id="{C1ADE0B4-AC32-3D6A-9FE7-2FB9C6E8B082}"/>
                </a:ext>
              </a:extLst>
            </p:cNvPr>
            <p:cNvSpPr txBox="1"/>
            <p:nvPr/>
          </p:nvSpPr>
          <p:spPr>
            <a:xfrm>
              <a:off x="9598155" y="857606"/>
              <a:ext cx="85495" cy="184665"/>
            </a:xfrm>
            <a:prstGeom prst="rect">
              <a:avLst/>
            </a:prstGeom>
            <a:noFill/>
          </p:spPr>
          <p:txBody>
            <a:bodyPr wrap="none" lIns="0" tIns="0" rIns="0" bIns="0" rtlCol="0" anchor="b" anchorCtr="0">
              <a:spAutoFit/>
            </a:bodyPr>
            <a:lstStyle/>
            <a:p>
              <a:pPr algn="ctr"/>
              <a:r>
                <a:rPr lang="en-US" sz="900" b="1" dirty="0"/>
                <a:t>y</a:t>
              </a:r>
            </a:p>
          </p:txBody>
        </p:sp>
        <p:sp>
          <p:nvSpPr>
            <p:cNvPr id="40" name="Oval 39">
              <a:extLst>
                <a:ext uri="{FF2B5EF4-FFF2-40B4-BE49-F238E27FC236}">
                  <a16:creationId xmlns:a16="http://schemas.microsoft.com/office/drawing/2014/main" id="{63978321-FBD1-E903-B294-1506B24A050A}"/>
                </a:ext>
              </a:extLst>
            </p:cNvPr>
            <p:cNvSpPr/>
            <p:nvPr/>
          </p:nvSpPr>
          <p:spPr bwMode="auto">
            <a:xfrm>
              <a:off x="10428846" y="175766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1" name="Oval 40">
              <a:extLst>
                <a:ext uri="{FF2B5EF4-FFF2-40B4-BE49-F238E27FC236}">
                  <a16:creationId xmlns:a16="http://schemas.microsoft.com/office/drawing/2014/main" id="{B7BEEE1B-810D-84C9-E13C-6B10CEEA116F}"/>
                </a:ext>
              </a:extLst>
            </p:cNvPr>
            <p:cNvSpPr/>
            <p:nvPr/>
          </p:nvSpPr>
          <p:spPr bwMode="auto">
            <a:xfrm>
              <a:off x="8508668" y="2036668"/>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2" name="Oval 41">
              <a:extLst>
                <a:ext uri="{FF2B5EF4-FFF2-40B4-BE49-F238E27FC236}">
                  <a16:creationId xmlns:a16="http://schemas.microsoft.com/office/drawing/2014/main" id="{08DAA3C5-E21B-E14A-DED5-BFD92D587CC3}"/>
                </a:ext>
              </a:extLst>
            </p:cNvPr>
            <p:cNvSpPr/>
            <p:nvPr/>
          </p:nvSpPr>
          <p:spPr bwMode="auto">
            <a:xfrm>
              <a:off x="8794931" y="1687170"/>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3" name="Oval 42">
              <a:extLst>
                <a:ext uri="{FF2B5EF4-FFF2-40B4-BE49-F238E27FC236}">
                  <a16:creationId xmlns:a16="http://schemas.microsoft.com/office/drawing/2014/main" id="{EEE924F6-C79B-B0D3-CDB0-700156F591E2}"/>
                </a:ext>
              </a:extLst>
            </p:cNvPr>
            <p:cNvSpPr/>
            <p:nvPr/>
          </p:nvSpPr>
          <p:spPr bwMode="auto">
            <a:xfrm>
              <a:off x="9358330" y="253956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4" name="Oval 43">
              <a:extLst>
                <a:ext uri="{FF2B5EF4-FFF2-40B4-BE49-F238E27FC236}">
                  <a16:creationId xmlns:a16="http://schemas.microsoft.com/office/drawing/2014/main" id="{189896A6-58FA-9F67-59DA-1513A6597201}"/>
                </a:ext>
              </a:extLst>
            </p:cNvPr>
            <p:cNvSpPr/>
            <p:nvPr/>
          </p:nvSpPr>
          <p:spPr bwMode="auto">
            <a:xfrm>
              <a:off x="9046972" y="1136722"/>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5" name="Oval 44">
              <a:extLst>
                <a:ext uri="{FF2B5EF4-FFF2-40B4-BE49-F238E27FC236}">
                  <a16:creationId xmlns:a16="http://schemas.microsoft.com/office/drawing/2014/main" id="{45284E53-8792-C790-8D91-5585D1E501B4}"/>
                </a:ext>
              </a:extLst>
            </p:cNvPr>
            <p:cNvSpPr/>
            <p:nvPr/>
          </p:nvSpPr>
          <p:spPr bwMode="auto">
            <a:xfrm>
              <a:off x="9746487" y="2409316"/>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6" name="Oval 45">
              <a:extLst>
                <a:ext uri="{FF2B5EF4-FFF2-40B4-BE49-F238E27FC236}">
                  <a16:creationId xmlns:a16="http://schemas.microsoft.com/office/drawing/2014/main" id="{6E828191-B467-B827-3A99-D6916CAD08A0}"/>
                </a:ext>
              </a:extLst>
            </p:cNvPr>
            <p:cNvSpPr/>
            <p:nvPr/>
          </p:nvSpPr>
          <p:spPr bwMode="auto">
            <a:xfrm>
              <a:off x="9380314" y="205635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7" name="Oval 46">
              <a:extLst>
                <a:ext uri="{FF2B5EF4-FFF2-40B4-BE49-F238E27FC236}">
                  <a16:creationId xmlns:a16="http://schemas.microsoft.com/office/drawing/2014/main" id="{AC799EE1-DD8E-0C8C-15BC-6133A9377BF4}"/>
                </a:ext>
              </a:extLst>
            </p:cNvPr>
            <p:cNvSpPr/>
            <p:nvPr/>
          </p:nvSpPr>
          <p:spPr bwMode="auto">
            <a:xfrm>
              <a:off x="10050227" y="1847612"/>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8" name="Oval 47">
              <a:extLst>
                <a:ext uri="{FF2B5EF4-FFF2-40B4-BE49-F238E27FC236}">
                  <a16:creationId xmlns:a16="http://schemas.microsoft.com/office/drawing/2014/main" id="{056DB58D-05E3-093A-6FFE-1C5E1791089C}"/>
                </a:ext>
              </a:extLst>
            </p:cNvPr>
            <p:cNvSpPr/>
            <p:nvPr/>
          </p:nvSpPr>
          <p:spPr bwMode="auto">
            <a:xfrm>
              <a:off x="9858392" y="127539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49" name="Oval 48">
              <a:extLst>
                <a:ext uri="{FF2B5EF4-FFF2-40B4-BE49-F238E27FC236}">
                  <a16:creationId xmlns:a16="http://schemas.microsoft.com/office/drawing/2014/main" id="{81BAF4D7-6ED5-A77E-A612-F31B83BA4633}"/>
                </a:ext>
              </a:extLst>
            </p:cNvPr>
            <p:cNvSpPr/>
            <p:nvPr/>
          </p:nvSpPr>
          <p:spPr bwMode="auto">
            <a:xfrm>
              <a:off x="9347249" y="1336942"/>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0" name="Oval 49">
              <a:extLst>
                <a:ext uri="{FF2B5EF4-FFF2-40B4-BE49-F238E27FC236}">
                  <a16:creationId xmlns:a16="http://schemas.microsoft.com/office/drawing/2014/main" id="{86EAE3E6-1432-15ED-8899-62950A75DB7A}"/>
                </a:ext>
              </a:extLst>
            </p:cNvPr>
            <p:cNvSpPr/>
            <p:nvPr/>
          </p:nvSpPr>
          <p:spPr bwMode="auto">
            <a:xfrm>
              <a:off x="10809261" y="1687170"/>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cxnSp>
          <p:nvCxnSpPr>
            <p:cNvPr id="51" name="Straight Connector 50">
              <a:extLst>
                <a:ext uri="{FF2B5EF4-FFF2-40B4-BE49-F238E27FC236}">
                  <a16:creationId xmlns:a16="http://schemas.microsoft.com/office/drawing/2014/main" id="{D9E599DA-4F34-6AFE-12DA-2DA6D78BEB39}"/>
                </a:ext>
              </a:extLst>
            </p:cNvPr>
            <p:cNvCxnSpPr/>
            <p:nvPr/>
          </p:nvCxnSpPr>
          <p:spPr bwMode="auto">
            <a:xfrm>
              <a:off x="10092264" y="1935269"/>
              <a:ext cx="4762" cy="747713"/>
            </a:xfrm>
            <a:prstGeom prst="line">
              <a:avLst/>
            </a:prstGeom>
            <a:solidFill>
              <a:schemeClr val="accent1"/>
            </a:solidFill>
            <a:ln w="19050" cap="rnd" cmpd="sng" algn="ctr">
              <a:solidFill>
                <a:schemeClr val="tx1"/>
              </a:solidFill>
              <a:prstDash val="dash"/>
              <a:round/>
              <a:headEnd type="none" w="sm" len="sm"/>
              <a:tailEnd type="none" w="sm" len="sm"/>
            </a:ln>
            <a:effectLst/>
          </p:spPr>
        </p:cxnSp>
        <p:cxnSp>
          <p:nvCxnSpPr>
            <p:cNvPr id="52" name="Straight Connector 51">
              <a:extLst>
                <a:ext uri="{FF2B5EF4-FFF2-40B4-BE49-F238E27FC236}">
                  <a16:creationId xmlns:a16="http://schemas.microsoft.com/office/drawing/2014/main" id="{128001DB-58FE-4909-987C-A5FB62047F13}"/>
                </a:ext>
              </a:extLst>
            </p:cNvPr>
            <p:cNvCxnSpPr/>
            <p:nvPr/>
          </p:nvCxnSpPr>
          <p:spPr bwMode="auto">
            <a:xfrm flipH="1" flipV="1">
              <a:off x="9407324" y="2369895"/>
              <a:ext cx="650167" cy="301183"/>
            </a:xfrm>
            <a:prstGeom prst="line">
              <a:avLst/>
            </a:prstGeom>
            <a:solidFill>
              <a:schemeClr val="accent1"/>
            </a:solidFill>
            <a:ln w="19050" cap="rnd" cmpd="sng" algn="ctr">
              <a:solidFill>
                <a:schemeClr val="tx1"/>
              </a:solidFill>
              <a:prstDash val="dash"/>
              <a:round/>
              <a:headEnd type="none" w="sm" len="sm"/>
              <a:tailEnd type="none" w="sm" len="sm"/>
            </a:ln>
            <a:effectLst/>
          </p:spPr>
        </p:cxnSp>
        <p:cxnSp>
          <p:nvCxnSpPr>
            <p:cNvPr id="53" name="Straight Connector 52">
              <a:extLst>
                <a:ext uri="{FF2B5EF4-FFF2-40B4-BE49-F238E27FC236}">
                  <a16:creationId xmlns:a16="http://schemas.microsoft.com/office/drawing/2014/main" id="{17EDDC50-B6E4-E9D7-7934-3553B0FEE73D}"/>
                </a:ext>
              </a:extLst>
            </p:cNvPr>
            <p:cNvCxnSpPr/>
            <p:nvPr/>
          </p:nvCxnSpPr>
          <p:spPr bwMode="auto">
            <a:xfrm flipH="1">
              <a:off x="10108976" y="2511848"/>
              <a:ext cx="443605" cy="166731"/>
            </a:xfrm>
            <a:prstGeom prst="line">
              <a:avLst/>
            </a:prstGeom>
            <a:solidFill>
              <a:schemeClr val="accent1"/>
            </a:solidFill>
            <a:ln w="19050" cap="rnd" cmpd="sng" algn="ctr">
              <a:solidFill>
                <a:schemeClr val="tx1"/>
              </a:solidFill>
              <a:prstDash val="dash"/>
              <a:round/>
              <a:headEnd type="none" w="sm" len="sm"/>
              <a:tailEnd type="none" w="sm" len="sm"/>
            </a:ln>
            <a:effectLst/>
          </p:spPr>
        </p:cxnSp>
        <p:sp>
          <p:nvSpPr>
            <p:cNvPr id="54" name="Oval 53">
              <a:extLst>
                <a:ext uri="{FF2B5EF4-FFF2-40B4-BE49-F238E27FC236}">
                  <a16:creationId xmlns:a16="http://schemas.microsoft.com/office/drawing/2014/main" id="{BF664F07-65F0-ABC9-17F5-B1F6ABF0755D}"/>
                </a:ext>
              </a:extLst>
            </p:cNvPr>
            <p:cNvSpPr/>
            <p:nvPr/>
          </p:nvSpPr>
          <p:spPr bwMode="auto">
            <a:xfrm>
              <a:off x="9124609" y="2178476"/>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5" name="Oval 54">
              <a:extLst>
                <a:ext uri="{FF2B5EF4-FFF2-40B4-BE49-F238E27FC236}">
                  <a16:creationId xmlns:a16="http://schemas.microsoft.com/office/drawing/2014/main" id="{CCD7E836-57F9-2909-B290-DBF9109C4C3C}"/>
                </a:ext>
              </a:extLst>
            </p:cNvPr>
            <p:cNvSpPr/>
            <p:nvPr/>
          </p:nvSpPr>
          <p:spPr bwMode="auto">
            <a:xfrm>
              <a:off x="11117216" y="1759476"/>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6" name="Oval 55">
              <a:extLst>
                <a:ext uri="{FF2B5EF4-FFF2-40B4-BE49-F238E27FC236}">
                  <a16:creationId xmlns:a16="http://schemas.microsoft.com/office/drawing/2014/main" id="{D920930D-4F7A-3E4B-79BA-6EE15AE104DA}"/>
                </a:ext>
              </a:extLst>
            </p:cNvPr>
            <p:cNvSpPr/>
            <p:nvPr/>
          </p:nvSpPr>
          <p:spPr bwMode="auto">
            <a:xfrm>
              <a:off x="10296332" y="1531588"/>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7" name="Oval 56">
              <a:extLst>
                <a:ext uri="{FF2B5EF4-FFF2-40B4-BE49-F238E27FC236}">
                  <a16:creationId xmlns:a16="http://schemas.microsoft.com/office/drawing/2014/main" id="{2AE6F581-BFA1-3928-7B86-FC2A25A93EC1}"/>
                </a:ext>
              </a:extLst>
            </p:cNvPr>
            <p:cNvSpPr/>
            <p:nvPr/>
          </p:nvSpPr>
          <p:spPr bwMode="auto">
            <a:xfrm>
              <a:off x="9397977" y="175766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8" name="Oval 57">
              <a:extLst>
                <a:ext uri="{FF2B5EF4-FFF2-40B4-BE49-F238E27FC236}">
                  <a16:creationId xmlns:a16="http://schemas.microsoft.com/office/drawing/2014/main" id="{E9B1858C-E1D7-4AAF-17AD-C6A2498A0282}"/>
                </a:ext>
              </a:extLst>
            </p:cNvPr>
            <p:cNvSpPr/>
            <p:nvPr/>
          </p:nvSpPr>
          <p:spPr bwMode="auto">
            <a:xfrm>
              <a:off x="8626695" y="2343004"/>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59" name="Oval 58">
              <a:extLst>
                <a:ext uri="{FF2B5EF4-FFF2-40B4-BE49-F238E27FC236}">
                  <a16:creationId xmlns:a16="http://schemas.microsoft.com/office/drawing/2014/main" id="{C5D82545-402F-E792-D6E5-1EAC2F8FF6DF}"/>
                </a:ext>
              </a:extLst>
            </p:cNvPr>
            <p:cNvSpPr/>
            <p:nvPr/>
          </p:nvSpPr>
          <p:spPr bwMode="auto">
            <a:xfrm>
              <a:off x="9105083" y="1948163"/>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62" name="Oval 61">
              <a:extLst>
                <a:ext uri="{FF2B5EF4-FFF2-40B4-BE49-F238E27FC236}">
                  <a16:creationId xmlns:a16="http://schemas.microsoft.com/office/drawing/2014/main" id="{4FD0683C-72A5-7CD8-D2DA-823E867416F7}"/>
                </a:ext>
              </a:extLst>
            </p:cNvPr>
            <p:cNvSpPr/>
            <p:nvPr/>
          </p:nvSpPr>
          <p:spPr bwMode="auto">
            <a:xfrm>
              <a:off x="10178283" y="2183202"/>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63" name="Oval 62">
              <a:extLst>
                <a:ext uri="{FF2B5EF4-FFF2-40B4-BE49-F238E27FC236}">
                  <a16:creationId xmlns:a16="http://schemas.microsoft.com/office/drawing/2014/main" id="{79547769-FBCC-6E2F-099A-A8E7B7C8D8E7}"/>
                </a:ext>
              </a:extLst>
            </p:cNvPr>
            <p:cNvSpPr/>
            <p:nvPr/>
          </p:nvSpPr>
          <p:spPr bwMode="auto">
            <a:xfrm>
              <a:off x="9141164" y="1555754"/>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sp>
          <p:nvSpPr>
            <p:cNvPr id="64" name="Oval 63">
              <a:extLst>
                <a:ext uri="{FF2B5EF4-FFF2-40B4-BE49-F238E27FC236}">
                  <a16:creationId xmlns:a16="http://schemas.microsoft.com/office/drawing/2014/main" id="{0F9152F8-CFD2-2E7D-1400-E74AB04264FA}"/>
                </a:ext>
              </a:extLst>
            </p:cNvPr>
            <p:cNvSpPr/>
            <p:nvPr/>
          </p:nvSpPr>
          <p:spPr bwMode="auto">
            <a:xfrm>
              <a:off x="9897210" y="1652664"/>
              <a:ext cx="77637" cy="69012"/>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685800" eaLnBrk="0" hangingPunct="0"/>
              <a:endParaRPr lang="en-US" sz="1800">
                <a:latin typeface="Arial" charset="0"/>
                <a:ea typeface="ヒラギノ角ゴ Pro W3" pitchFamily="64" charset="-128"/>
              </a:endParaRPr>
            </a:p>
          </p:txBody>
        </p:sp>
      </p:grpSp>
      <p:sp>
        <p:nvSpPr>
          <p:cNvPr id="65" name="Content Placeholder 2">
            <a:extLst>
              <a:ext uri="{FF2B5EF4-FFF2-40B4-BE49-F238E27FC236}">
                <a16:creationId xmlns:a16="http://schemas.microsoft.com/office/drawing/2014/main" id="{EF3AEE67-DD4E-778F-425E-0E951A35D70F}"/>
              </a:ext>
            </a:extLst>
          </p:cNvPr>
          <p:cNvSpPr txBox="1">
            <a:spLocks/>
          </p:cNvSpPr>
          <p:nvPr/>
        </p:nvSpPr>
        <p:spPr>
          <a:xfrm>
            <a:off x="118334" y="5110657"/>
            <a:ext cx="8837153" cy="1013144"/>
          </a:xfrm>
          <a:prstGeom prst="rect">
            <a:avLst/>
          </a:prstGeom>
        </p:spPr>
        <p:txBody>
          <a:bodyPr vert="horz" lIns="68580" tIns="34290" rIns="68580" bIns="34290" rtlCol="0">
            <a:noAutofit/>
          </a:bodyPr>
          <a:lstStyle>
            <a:lvl1pPr marL="182880" indent="-182880" algn="l" defTabSz="914400" rtl="0" eaLnBrk="1" latinLnBrk="0" hangingPunct="1">
              <a:lnSpc>
                <a:spcPct val="94000"/>
              </a:lnSpc>
              <a:spcBef>
                <a:spcPts val="1000"/>
              </a:spcBef>
              <a:spcAft>
                <a:spcPts val="200"/>
              </a:spcAft>
              <a:buFont typeface="Arial" charset="0"/>
              <a:buChar char="•"/>
              <a:defRPr sz="2400" kern="1200" baseline="0">
                <a:solidFill>
                  <a:schemeClr val="tx2"/>
                </a:solidFill>
                <a:latin typeface="Calibri" charset="0"/>
                <a:ea typeface="Calibri" charset="0"/>
                <a:cs typeface="Calibri" charset="0"/>
              </a:defRPr>
            </a:lvl1pPr>
            <a:lvl2pPr marL="914400" indent="-182880" algn="l" defTabSz="914400" rtl="0" eaLnBrk="1" latinLnBrk="0" hangingPunct="1">
              <a:lnSpc>
                <a:spcPct val="94000"/>
              </a:lnSpc>
              <a:spcBef>
                <a:spcPts val="500"/>
              </a:spcBef>
              <a:spcAft>
                <a:spcPts val="200"/>
              </a:spcAft>
              <a:buFont typeface="Arial" charset="0"/>
              <a:buChar char="•"/>
              <a:defRPr sz="2000" i="1" kern="1200" baseline="0">
                <a:solidFill>
                  <a:schemeClr val="tx2"/>
                </a:solidFill>
                <a:latin typeface="Calibri" charset="0"/>
                <a:ea typeface="Calibri" charset="0"/>
                <a:cs typeface="Calibri" charset="0"/>
              </a:defRPr>
            </a:lvl2pPr>
            <a:lvl3pPr marL="1371600" indent="-182880" algn="l" defTabSz="914400" rtl="0" eaLnBrk="1" latinLnBrk="0" hangingPunct="1">
              <a:lnSpc>
                <a:spcPct val="94000"/>
              </a:lnSpc>
              <a:spcBef>
                <a:spcPts val="500"/>
              </a:spcBef>
              <a:spcAft>
                <a:spcPts val="200"/>
              </a:spcAft>
              <a:buFont typeface="Arial" charset="0"/>
              <a:buChar char="•"/>
              <a:defRPr sz="1800" kern="1200" baseline="0">
                <a:solidFill>
                  <a:schemeClr val="tx2"/>
                </a:solidFill>
                <a:latin typeface="Calibri" charset="0"/>
                <a:ea typeface="Calibri" charset="0"/>
                <a:cs typeface="Calibri" charset="0"/>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Calibri" charset="0"/>
                <a:ea typeface="Calibri" charset="0"/>
                <a:cs typeface="Calibri" charset="0"/>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Calibri" charset="0"/>
                <a:ea typeface="Calibri" charset="0"/>
                <a:cs typeface="Calibri" charset="0"/>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2000" dirty="0">
                <a:solidFill>
                  <a:schemeClr val="tx1"/>
                </a:solidFill>
              </a:rPr>
              <a:t>Building a supervised machine learning model means fitting a best surface through the data points. This is the pretty much all we do when we build a predictive model.</a:t>
            </a:r>
          </a:p>
          <a:p>
            <a:pPr marL="0" indent="0" algn="ctr">
              <a:buNone/>
            </a:pPr>
            <a:r>
              <a:rPr lang="en-US" sz="2000" dirty="0">
                <a:solidFill>
                  <a:schemeClr val="tx1"/>
                </a:solidFill>
              </a:rPr>
              <a:t>The art of model building is finding this “best” surface.</a:t>
            </a:r>
          </a:p>
        </p:txBody>
      </p:sp>
      <p:sp>
        <p:nvSpPr>
          <p:cNvPr id="4" name="TextBox 3">
            <a:extLst>
              <a:ext uri="{FF2B5EF4-FFF2-40B4-BE49-F238E27FC236}">
                <a16:creationId xmlns:a16="http://schemas.microsoft.com/office/drawing/2014/main" id="{0B9F2BF0-5A43-497D-51F2-3B5ED376E393}"/>
              </a:ext>
            </a:extLst>
          </p:cNvPr>
          <p:cNvSpPr txBox="1"/>
          <p:nvPr/>
        </p:nvSpPr>
        <p:spPr>
          <a:xfrm>
            <a:off x="5982960" y="971600"/>
            <a:ext cx="2153475" cy="369332"/>
          </a:xfrm>
          <a:prstGeom prst="rect">
            <a:avLst/>
          </a:prstGeom>
          <a:noFill/>
        </p:spPr>
        <p:txBody>
          <a:bodyPr wrap="none" rtlCol="0">
            <a:spAutoFit/>
          </a:bodyPr>
          <a:lstStyle/>
          <a:p>
            <a:r>
              <a:rPr lang="en-US" dirty="0"/>
              <a:t>The surface is y = f(x)</a:t>
            </a:r>
          </a:p>
        </p:txBody>
      </p:sp>
      <p:sp>
        <p:nvSpPr>
          <p:cNvPr id="18" name="TextBox 17">
            <a:extLst>
              <a:ext uri="{FF2B5EF4-FFF2-40B4-BE49-F238E27FC236}">
                <a16:creationId xmlns:a16="http://schemas.microsoft.com/office/drawing/2014/main" id="{275818F5-A049-4996-3BC1-BB89F31A2544}"/>
              </a:ext>
            </a:extLst>
          </p:cNvPr>
          <p:cNvSpPr txBox="1"/>
          <p:nvPr/>
        </p:nvSpPr>
        <p:spPr>
          <a:xfrm>
            <a:off x="218331" y="1150509"/>
            <a:ext cx="4536841" cy="646331"/>
          </a:xfrm>
          <a:prstGeom prst="rect">
            <a:avLst/>
          </a:prstGeom>
          <a:noFill/>
        </p:spPr>
        <p:txBody>
          <a:bodyPr wrap="square" rtlCol="0">
            <a:spAutoFit/>
          </a:bodyPr>
          <a:lstStyle/>
          <a:p>
            <a:pPr algn="ctr"/>
            <a:r>
              <a:rPr lang="en-US" dirty="0"/>
              <a:t>We start with a bunch of data points that come from some measurements</a:t>
            </a:r>
          </a:p>
        </p:txBody>
      </p:sp>
      <p:sp>
        <p:nvSpPr>
          <p:cNvPr id="19" name="TextBox 18">
            <a:extLst>
              <a:ext uri="{FF2B5EF4-FFF2-40B4-BE49-F238E27FC236}">
                <a16:creationId xmlns:a16="http://schemas.microsoft.com/office/drawing/2014/main" id="{2AA62AD2-94A5-A5DC-4C3D-7A58B87182F4}"/>
              </a:ext>
            </a:extLst>
          </p:cNvPr>
          <p:cNvSpPr txBox="1"/>
          <p:nvPr/>
        </p:nvSpPr>
        <p:spPr>
          <a:xfrm>
            <a:off x="2716552" y="0"/>
            <a:ext cx="3581943"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most important slide in this class</a:t>
            </a:r>
          </a:p>
        </p:txBody>
      </p:sp>
      <p:sp>
        <p:nvSpPr>
          <p:cNvPr id="21" name="TextBox 20">
            <a:extLst>
              <a:ext uri="{FF2B5EF4-FFF2-40B4-BE49-F238E27FC236}">
                <a16:creationId xmlns:a16="http://schemas.microsoft.com/office/drawing/2014/main" id="{1085C267-E78B-010E-CA8C-0A98ABDE2FBA}"/>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721811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21" y="392338"/>
            <a:ext cx="8407400" cy="317500"/>
          </a:xfrm>
        </p:spPr>
        <p:txBody>
          <a:bodyPr>
            <a:noAutofit/>
          </a:bodyPr>
          <a:lstStyle/>
          <a:p>
            <a:r>
              <a:rPr lang="en-US" sz="3600" dirty="0">
                <a:latin typeface="+mn-lt"/>
              </a:rPr>
              <a:t>Machine Learning Algorithms Are Dumb</a:t>
            </a:r>
          </a:p>
        </p:txBody>
      </p:sp>
      <p:sp>
        <p:nvSpPr>
          <p:cNvPr id="5" name="Slide Number Placeholder 4"/>
          <p:cNvSpPr>
            <a:spLocks noGrp="1"/>
          </p:cNvSpPr>
          <p:nvPr>
            <p:ph type="sldNum" sz="quarter" idx="12"/>
          </p:nvPr>
        </p:nvSpPr>
        <p:spPr>
          <a:xfrm>
            <a:off x="8365423" y="6464644"/>
            <a:ext cx="684995" cy="365125"/>
          </a:xfrm>
        </p:spPr>
        <p:txBody>
          <a:bodyPr/>
          <a:lstStyle/>
          <a:p>
            <a:fld id="{69E57DC2-970A-4B3E-BB1C-7A09969E49DF}" type="slidenum">
              <a:rPr lang="en-US" smtClean="0"/>
              <a:t>52</a:t>
            </a:fld>
            <a:endParaRPr lang="en-US" dirty="0"/>
          </a:p>
        </p:txBody>
      </p:sp>
      <p:pic>
        <p:nvPicPr>
          <p:cNvPr id="29" name="Picture 28">
            <a:extLst>
              <a:ext uri="{FF2B5EF4-FFF2-40B4-BE49-F238E27FC236}">
                <a16:creationId xmlns:a16="http://schemas.microsoft.com/office/drawing/2014/main" id="{A1071D8B-C04F-3946-897C-2E4993D706E7}"/>
              </a:ext>
            </a:extLst>
          </p:cNvPr>
          <p:cNvPicPr>
            <a:picLocks noChangeAspect="1"/>
          </p:cNvPicPr>
          <p:nvPr/>
        </p:nvPicPr>
        <p:blipFill>
          <a:blip r:embed="rId3"/>
          <a:stretch>
            <a:fillRect/>
          </a:stretch>
        </p:blipFill>
        <p:spPr>
          <a:xfrm>
            <a:off x="6973227" y="1347142"/>
            <a:ext cx="1984917" cy="1446949"/>
          </a:xfrm>
          <a:prstGeom prst="rect">
            <a:avLst/>
          </a:prstGeom>
        </p:spPr>
      </p:pic>
      <p:sp>
        <p:nvSpPr>
          <p:cNvPr id="60" name="Content Placeholder 3">
            <a:extLst>
              <a:ext uri="{FF2B5EF4-FFF2-40B4-BE49-F238E27FC236}">
                <a16:creationId xmlns:a16="http://schemas.microsoft.com/office/drawing/2014/main" id="{7DA31E07-ECF9-834F-A68E-973427F908A6}"/>
              </a:ext>
            </a:extLst>
          </p:cNvPr>
          <p:cNvSpPr txBox="1">
            <a:spLocks/>
          </p:cNvSpPr>
          <p:nvPr/>
        </p:nvSpPr>
        <p:spPr>
          <a:xfrm>
            <a:off x="107268" y="994528"/>
            <a:ext cx="6910987" cy="22812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20000"/>
              </a:lnSpc>
            </a:pPr>
            <a:r>
              <a:rPr lang="en-US" sz="2000" dirty="0"/>
              <a:t>People think ML algorithms are intelligent (AI)</a:t>
            </a:r>
          </a:p>
          <a:p>
            <a:pPr marL="182880" indent="-182880">
              <a:lnSpc>
                <a:spcPct val="120000"/>
              </a:lnSpc>
            </a:pPr>
            <a:r>
              <a:rPr lang="en-US" sz="2000" dirty="0"/>
              <a:t>In fact they are simply “curve fitting”: fitting a surface through a bunch of data that you show it.</a:t>
            </a:r>
          </a:p>
          <a:p>
            <a:pPr marL="182880" indent="-182880">
              <a:lnSpc>
                <a:spcPct val="120000"/>
              </a:lnSpc>
            </a:pPr>
            <a:r>
              <a:rPr lang="en-US" sz="2000" dirty="0"/>
              <a:t>Clever construction of the input space (word organizations, sentences…) can make the algorithm</a:t>
            </a:r>
            <a:r>
              <a:rPr lang="en-US" sz="2000" b="1" dirty="0"/>
              <a:t> appear </a:t>
            </a:r>
            <a:r>
              <a:rPr lang="en-US" sz="2000" dirty="0"/>
              <a:t>to be intelligent.</a:t>
            </a:r>
          </a:p>
        </p:txBody>
      </p:sp>
      <p:sp>
        <p:nvSpPr>
          <p:cNvPr id="31" name="TextBox 30">
            <a:extLst>
              <a:ext uri="{FF2B5EF4-FFF2-40B4-BE49-F238E27FC236}">
                <a16:creationId xmlns:a16="http://schemas.microsoft.com/office/drawing/2014/main" id="{180071BF-8E9D-5E41-ADB9-16CF7730F613}"/>
              </a:ext>
            </a:extLst>
          </p:cNvPr>
          <p:cNvSpPr txBox="1"/>
          <p:nvPr/>
        </p:nvSpPr>
        <p:spPr>
          <a:xfrm>
            <a:off x="6973228" y="861891"/>
            <a:ext cx="1984917" cy="461665"/>
          </a:xfrm>
          <a:prstGeom prst="rect">
            <a:avLst/>
          </a:prstGeom>
          <a:noFill/>
        </p:spPr>
        <p:txBody>
          <a:bodyPr wrap="square" rtlCol="0">
            <a:spAutoFit/>
          </a:bodyPr>
          <a:lstStyle/>
          <a:p>
            <a:pPr algn="ctr"/>
            <a:r>
              <a:rPr lang="en-US" sz="1200" dirty="0"/>
              <a:t>This is what a supervised model is doing: finding y=f(x)</a:t>
            </a:r>
          </a:p>
        </p:txBody>
      </p:sp>
      <p:sp>
        <p:nvSpPr>
          <p:cNvPr id="61" name="Content Placeholder 3">
            <a:extLst>
              <a:ext uri="{FF2B5EF4-FFF2-40B4-BE49-F238E27FC236}">
                <a16:creationId xmlns:a16="http://schemas.microsoft.com/office/drawing/2014/main" id="{1E154BE0-E5CA-E944-BD0F-6E17327ABED6}"/>
              </a:ext>
            </a:extLst>
          </p:cNvPr>
          <p:cNvSpPr txBox="1">
            <a:spLocks/>
          </p:cNvSpPr>
          <p:nvPr/>
        </p:nvSpPr>
        <p:spPr>
          <a:xfrm>
            <a:off x="237220" y="3767081"/>
            <a:ext cx="8385859" cy="33416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pPr>
            <a:r>
              <a:rPr lang="en-US" sz="2000" dirty="0"/>
              <a:t>Important principles</a:t>
            </a:r>
          </a:p>
          <a:p>
            <a:pPr lvl="1">
              <a:lnSpc>
                <a:spcPct val="100000"/>
              </a:lnSpc>
            </a:pPr>
            <a:r>
              <a:rPr lang="en-US" sz="2000" dirty="0"/>
              <a:t>Do everything you can to help your models find the desired surface.</a:t>
            </a:r>
          </a:p>
          <a:p>
            <a:pPr lvl="1">
              <a:lnSpc>
                <a:spcPct val="100000"/>
              </a:lnSpc>
            </a:pPr>
            <a:r>
              <a:rPr lang="en-US" sz="2000" dirty="0"/>
              <a:t>Make your data as simple and clean as possible, as best as possible relating the x’s to the y.</a:t>
            </a:r>
          </a:p>
          <a:p>
            <a:pPr lvl="1">
              <a:lnSpc>
                <a:spcPct val="100000"/>
              </a:lnSpc>
            </a:pPr>
            <a:r>
              <a:rPr lang="en-US" sz="2000" dirty="0"/>
              <a:t>Build explicit expert variables (ratios, max/mins, combinations, target encodings…). Don’t make your algorithm try to discover them.</a:t>
            </a:r>
          </a:p>
          <a:p>
            <a:pPr lvl="1">
              <a:lnSpc>
                <a:spcPct val="100000"/>
              </a:lnSpc>
            </a:pPr>
            <a:r>
              <a:rPr lang="en-US" sz="2000" dirty="0"/>
              <a:t>Minimize dimensionality.</a:t>
            </a:r>
          </a:p>
        </p:txBody>
      </p:sp>
      <p:sp>
        <p:nvSpPr>
          <p:cNvPr id="3" name="TextBox 2">
            <a:extLst>
              <a:ext uri="{FF2B5EF4-FFF2-40B4-BE49-F238E27FC236}">
                <a16:creationId xmlns:a16="http://schemas.microsoft.com/office/drawing/2014/main" id="{5E38F205-A9E7-502D-C913-8E74DC336D16}"/>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6764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01D41-B78A-C881-CB2A-5B308350F20D}"/>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2AB2A914-EA04-4721-F55F-01AB5CE21E5E}"/>
              </a:ext>
            </a:extLst>
          </p:cNvPr>
          <p:cNvSpPr>
            <a:spLocks noGrp="1"/>
          </p:cNvSpPr>
          <p:nvPr>
            <p:ph type="title"/>
          </p:nvPr>
        </p:nvSpPr>
        <p:spPr>
          <a:xfrm>
            <a:off x="301336" y="296139"/>
            <a:ext cx="8405812" cy="319088"/>
          </a:xfrm>
        </p:spPr>
        <p:txBody>
          <a:bodyPr>
            <a:noAutofit/>
          </a:bodyPr>
          <a:lstStyle/>
          <a:p>
            <a:r>
              <a:rPr lang="en-US" sz="3600" dirty="0">
                <a:latin typeface="+mn-lt"/>
              </a:rPr>
              <a:t>General Model Measures of Goodness</a:t>
            </a:r>
          </a:p>
        </p:txBody>
      </p:sp>
      <p:sp>
        <p:nvSpPr>
          <p:cNvPr id="4" name="Slide Number Placeholder 3">
            <a:extLst>
              <a:ext uri="{FF2B5EF4-FFF2-40B4-BE49-F238E27FC236}">
                <a16:creationId xmlns:a16="http://schemas.microsoft.com/office/drawing/2014/main" id="{EAD676EE-BD60-A698-37AC-F2C5E9C7A46B}"/>
              </a:ext>
            </a:extLst>
          </p:cNvPr>
          <p:cNvSpPr>
            <a:spLocks noGrp="1"/>
          </p:cNvSpPr>
          <p:nvPr>
            <p:ph type="sldNum" sz="quarter" idx="4294967295"/>
          </p:nvPr>
        </p:nvSpPr>
        <p:spPr>
          <a:xfrm>
            <a:off x="7406852" y="6406429"/>
            <a:ext cx="1524000" cy="238125"/>
          </a:xfrm>
        </p:spPr>
        <p:txBody>
          <a:bodyPr/>
          <a:lstStyle/>
          <a:p>
            <a:fld id="{02330697-FC26-4454-A3BE-90B07819C49A}" type="slidenum">
              <a:rPr lang="en-US" smtClean="0"/>
              <a:pPr/>
              <a:t>53</a:t>
            </a:fld>
            <a:endParaRPr lang="en-US" dirty="0"/>
          </a:p>
        </p:txBody>
      </p:sp>
      <p:sp>
        <p:nvSpPr>
          <p:cNvPr id="5" name="Content Placeholder 4">
            <a:extLst>
              <a:ext uri="{FF2B5EF4-FFF2-40B4-BE49-F238E27FC236}">
                <a16:creationId xmlns:a16="http://schemas.microsoft.com/office/drawing/2014/main" id="{E33D38F9-EA83-C8C5-4C56-EBB052AC4251}"/>
              </a:ext>
            </a:extLst>
          </p:cNvPr>
          <p:cNvSpPr>
            <a:spLocks noGrp="1"/>
          </p:cNvSpPr>
          <p:nvPr>
            <p:ph idx="1"/>
          </p:nvPr>
        </p:nvSpPr>
        <p:spPr>
          <a:xfrm>
            <a:off x="137632" y="1109582"/>
            <a:ext cx="5984480" cy="5748418"/>
          </a:xfrm>
        </p:spPr>
        <p:txBody>
          <a:bodyPr>
            <a:normAutofit/>
          </a:bodyPr>
          <a:lstStyle/>
          <a:p>
            <a:r>
              <a:rPr lang="en-US" sz="1800" b="1" dirty="0"/>
              <a:t>Numeric Regression </a:t>
            </a:r>
            <a:r>
              <a:rPr lang="en-US" sz="1800" dirty="0"/>
              <a:t>($ loss, profit…). Use </a:t>
            </a:r>
            <a:r>
              <a:rPr lang="en-US" sz="1800" b="1" dirty="0">
                <a:solidFill>
                  <a:schemeClr val="accent6">
                    <a:lumMod val="75000"/>
                  </a:schemeClr>
                </a:solidFill>
              </a:rPr>
              <a:t>sum of squared error</a:t>
            </a:r>
            <a:r>
              <a:rPr lang="en-US" sz="1800" dirty="0"/>
              <a:t>, </a:t>
            </a:r>
            <a:r>
              <a:rPr lang="en-US" sz="1800" b="1" dirty="0">
                <a:solidFill>
                  <a:schemeClr val="accent6">
                    <a:lumMod val="75000"/>
                  </a:schemeClr>
                </a:solidFill>
              </a:rPr>
              <a:t>MSE</a:t>
            </a:r>
            <a:r>
              <a:rPr lang="en-US" sz="1800" dirty="0"/>
              <a:t> or </a:t>
            </a:r>
            <a:r>
              <a:rPr lang="en-US" sz="1800" b="1" dirty="0">
                <a:solidFill>
                  <a:schemeClr val="accent6">
                    <a:lumMod val="75000"/>
                  </a:schemeClr>
                </a:solidFill>
              </a:rPr>
              <a:t>R</a:t>
            </a:r>
            <a:r>
              <a:rPr lang="en-US" sz="1800" b="1" baseline="30000" dirty="0">
                <a:solidFill>
                  <a:schemeClr val="accent6">
                    <a:lumMod val="75000"/>
                  </a:schemeClr>
                </a:solidFill>
              </a:rPr>
              <a:t>2</a:t>
            </a:r>
            <a:r>
              <a:rPr lang="en-US" sz="1800" dirty="0"/>
              <a:t>.</a:t>
            </a:r>
            <a:endParaRPr lang="en-US" sz="1800" baseline="30000" dirty="0"/>
          </a:p>
          <a:p>
            <a:pPr lvl="1"/>
            <a:r>
              <a:rPr lang="en-US" sz="1800" dirty="0"/>
              <a:t>Each record has an error. Just add up the errors, or the square of the errors.</a:t>
            </a:r>
          </a:p>
          <a:p>
            <a:pPr lvl="1"/>
            <a:endParaRPr lang="en-US" sz="1800" dirty="0"/>
          </a:p>
          <a:p>
            <a:pPr marL="0" indent="0">
              <a:buNone/>
            </a:pPr>
            <a:endParaRPr lang="en-US" sz="1800" dirty="0"/>
          </a:p>
          <a:p>
            <a:pPr marL="0" indent="0">
              <a:buNone/>
            </a:pPr>
            <a:endParaRPr lang="en-US" sz="1800" dirty="0"/>
          </a:p>
          <a:p>
            <a:pPr marL="0" indent="0">
              <a:buNone/>
            </a:pPr>
            <a:endParaRPr lang="en-US" sz="1800" dirty="0"/>
          </a:p>
          <a:p>
            <a:r>
              <a:rPr lang="en-US" sz="1800" b="1" dirty="0"/>
              <a:t>Binary classification </a:t>
            </a:r>
            <a:r>
              <a:rPr lang="en-US" sz="1800" dirty="0"/>
              <a:t>(good/bad). Use </a:t>
            </a:r>
            <a:r>
              <a:rPr lang="en-US" sz="1800" b="1" dirty="0">
                <a:solidFill>
                  <a:schemeClr val="accent6">
                    <a:lumMod val="75000"/>
                  </a:schemeClr>
                </a:solidFill>
              </a:rPr>
              <a:t>KS, ROC/AUC, DR</a:t>
            </a:r>
          </a:p>
          <a:p>
            <a:pPr lvl="1"/>
            <a:r>
              <a:rPr lang="en-US" sz="1800" dirty="0"/>
              <a:t>KS is a robust measure of how well two distributions are separated (goods vs </a:t>
            </a:r>
            <a:r>
              <a:rPr lang="en-US" sz="1800" dirty="0" err="1"/>
              <a:t>bads</a:t>
            </a:r>
            <a:r>
              <a:rPr lang="en-US" sz="1800" dirty="0"/>
              <a:t>).</a:t>
            </a:r>
          </a:p>
          <a:p>
            <a:pPr lvl="1"/>
            <a:r>
              <a:rPr lang="en-US" sz="1800" dirty="0"/>
              <a:t>Detection rate (DR) is best for an imbalanced binary classification.</a:t>
            </a:r>
          </a:p>
          <a:p>
            <a:pPr marL="457200" lvl="1" indent="0">
              <a:buNone/>
            </a:pPr>
            <a:endParaRPr lang="en-US" sz="1800" dirty="0"/>
          </a:p>
          <a:p>
            <a:r>
              <a:rPr lang="en-US" sz="1800" b="1" dirty="0"/>
              <a:t>Marketing models </a:t>
            </a:r>
            <a:r>
              <a:rPr lang="en-US" sz="1800" dirty="0"/>
              <a:t>frequently use </a:t>
            </a:r>
            <a:r>
              <a:rPr lang="en-US" sz="1800" b="1" dirty="0">
                <a:solidFill>
                  <a:schemeClr val="accent6">
                    <a:lumMod val="75000"/>
                  </a:schemeClr>
                </a:solidFill>
              </a:rPr>
              <a:t>Lift</a:t>
            </a:r>
          </a:p>
          <a:p>
            <a:pPr lvl="1"/>
            <a:r>
              <a:rPr lang="en-US" sz="1800" dirty="0"/>
              <a:t>Target marketing models are a particular type of binary classification. Marketing managers like to use lift.</a:t>
            </a:r>
          </a:p>
          <a:p>
            <a:pPr lvl="1"/>
            <a:r>
              <a:rPr lang="en-US" sz="1800" dirty="0"/>
              <a:t>Lift of 3 means response is 3 times random.</a:t>
            </a:r>
          </a:p>
          <a:p>
            <a:pPr lvl="1"/>
            <a:endParaRPr lang="en-US" sz="1800" dirty="0"/>
          </a:p>
          <a:p>
            <a:endParaRPr lang="en-US" sz="1800" dirty="0"/>
          </a:p>
          <a:p>
            <a:pPr marL="0" indent="0">
              <a:buNone/>
            </a:pPr>
            <a:endParaRPr lang="en-US" sz="1800" dirty="0"/>
          </a:p>
        </p:txBody>
      </p:sp>
      <p:grpSp>
        <p:nvGrpSpPr>
          <p:cNvPr id="6" name="Group 5">
            <a:extLst>
              <a:ext uri="{FF2B5EF4-FFF2-40B4-BE49-F238E27FC236}">
                <a16:creationId xmlns:a16="http://schemas.microsoft.com/office/drawing/2014/main" id="{11ADCC03-6191-FF5B-36C8-BD8C245F86F3}"/>
              </a:ext>
            </a:extLst>
          </p:cNvPr>
          <p:cNvGrpSpPr/>
          <p:nvPr/>
        </p:nvGrpSpPr>
        <p:grpSpPr>
          <a:xfrm>
            <a:off x="6616978" y="5038491"/>
            <a:ext cx="1581574" cy="1418672"/>
            <a:chOff x="6871109" y="3247771"/>
            <a:chExt cx="1581574" cy="1418672"/>
          </a:xfrm>
        </p:grpSpPr>
        <p:pic>
          <p:nvPicPr>
            <p:cNvPr id="24" name="Picture 23">
              <a:extLst>
                <a:ext uri="{FF2B5EF4-FFF2-40B4-BE49-F238E27FC236}">
                  <a16:creationId xmlns:a16="http://schemas.microsoft.com/office/drawing/2014/main" id="{A20F39AE-79EE-7BBB-0C58-74DB58429113}"/>
                </a:ext>
              </a:extLst>
            </p:cNvPr>
            <p:cNvPicPr>
              <a:picLocks noChangeAspect="1"/>
            </p:cNvPicPr>
            <p:nvPr/>
          </p:nvPicPr>
          <p:blipFill>
            <a:blip r:embed="rId3"/>
            <a:stretch>
              <a:fillRect/>
            </a:stretch>
          </p:blipFill>
          <p:spPr>
            <a:xfrm>
              <a:off x="6871109" y="3247771"/>
              <a:ext cx="1581574" cy="1202300"/>
            </a:xfrm>
            <a:prstGeom prst="rect">
              <a:avLst/>
            </a:prstGeom>
          </p:spPr>
        </p:pic>
        <p:sp>
          <p:nvSpPr>
            <p:cNvPr id="25" name="TextBox 24">
              <a:extLst>
                <a:ext uri="{FF2B5EF4-FFF2-40B4-BE49-F238E27FC236}">
                  <a16:creationId xmlns:a16="http://schemas.microsoft.com/office/drawing/2014/main" id="{1A3A20D1-0656-758C-F62D-CD52DE7FFC33}"/>
                </a:ext>
              </a:extLst>
            </p:cNvPr>
            <p:cNvSpPr txBox="1"/>
            <p:nvPr/>
          </p:nvSpPr>
          <p:spPr>
            <a:xfrm>
              <a:off x="7110220" y="3339846"/>
              <a:ext cx="1129966" cy="400110"/>
            </a:xfrm>
            <a:prstGeom prst="rect">
              <a:avLst/>
            </a:prstGeom>
            <a:noFill/>
          </p:spPr>
          <p:txBody>
            <a:bodyPr wrap="square" rtlCol="0">
              <a:spAutoFit/>
            </a:bodyPr>
            <a:lstStyle/>
            <a:p>
              <a:pPr algn="ctr"/>
              <a:r>
                <a:rPr lang="en-US" sz="1000" dirty="0"/>
                <a:t>Cumulative Lift over random</a:t>
              </a:r>
            </a:p>
          </p:txBody>
        </p:sp>
        <p:cxnSp>
          <p:nvCxnSpPr>
            <p:cNvPr id="26" name="Straight Connector 25">
              <a:extLst>
                <a:ext uri="{FF2B5EF4-FFF2-40B4-BE49-F238E27FC236}">
                  <a16:creationId xmlns:a16="http://schemas.microsoft.com/office/drawing/2014/main" id="{7649C563-4B91-17BE-2E6B-370E857B1D4B}"/>
                </a:ext>
              </a:extLst>
            </p:cNvPr>
            <p:cNvCxnSpPr>
              <a:cxnSpLocks/>
            </p:cNvCxnSpPr>
            <p:nvPr/>
          </p:nvCxnSpPr>
          <p:spPr>
            <a:xfrm flipH="1">
              <a:off x="7045004" y="4218198"/>
              <a:ext cx="131600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264500D-F725-7B68-B13A-4EF29CF1DE91}"/>
                </a:ext>
              </a:extLst>
            </p:cNvPr>
            <p:cNvSpPr txBox="1"/>
            <p:nvPr/>
          </p:nvSpPr>
          <p:spPr>
            <a:xfrm>
              <a:off x="6999742" y="4048021"/>
              <a:ext cx="714257" cy="215444"/>
            </a:xfrm>
            <a:prstGeom prst="rect">
              <a:avLst/>
            </a:prstGeom>
            <a:noFill/>
          </p:spPr>
          <p:txBody>
            <a:bodyPr wrap="square" rtlCol="0">
              <a:spAutoFit/>
            </a:bodyPr>
            <a:lstStyle/>
            <a:p>
              <a:r>
                <a:rPr lang="en-US" sz="800" dirty="0"/>
                <a:t>random</a:t>
              </a:r>
            </a:p>
          </p:txBody>
        </p:sp>
        <p:sp>
          <p:nvSpPr>
            <p:cNvPr id="28" name="TextBox 27">
              <a:extLst>
                <a:ext uri="{FF2B5EF4-FFF2-40B4-BE49-F238E27FC236}">
                  <a16:creationId xmlns:a16="http://schemas.microsoft.com/office/drawing/2014/main" id="{E1800CEA-7A8D-F38F-9654-2D9717B1F931}"/>
                </a:ext>
              </a:extLst>
            </p:cNvPr>
            <p:cNvSpPr txBox="1"/>
            <p:nvPr/>
          </p:nvSpPr>
          <p:spPr>
            <a:xfrm>
              <a:off x="7177036" y="4420222"/>
              <a:ext cx="1118400" cy="246221"/>
            </a:xfrm>
            <a:prstGeom prst="rect">
              <a:avLst/>
            </a:prstGeom>
            <a:noFill/>
          </p:spPr>
          <p:txBody>
            <a:bodyPr wrap="square" rtlCol="0">
              <a:spAutoFit/>
            </a:bodyPr>
            <a:lstStyle/>
            <a:p>
              <a:r>
                <a:rPr lang="en-US" sz="1000" dirty="0"/>
                <a:t>Model score bin</a:t>
              </a:r>
            </a:p>
          </p:txBody>
        </p:sp>
      </p:grpSp>
      <p:grpSp>
        <p:nvGrpSpPr>
          <p:cNvPr id="9" name="Group 8">
            <a:extLst>
              <a:ext uri="{FF2B5EF4-FFF2-40B4-BE49-F238E27FC236}">
                <a16:creationId xmlns:a16="http://schemas.microsoft.com/office/drawing/2014/main" id="{D94EA2B1-4100-46DD-ED74-D1C256C81CD4}"/>
              </a:ext>
            </a:extLst>
          </p:cNvPr>
          <p:cNvGrpSpPr/>
          <p:nvPr/>
        </p:nvGrpSpPr>
        <p:grpSpPr>
          <a:xfrm>
            <a:off x="6213962" y="3498135"/>
            <a:ext cx="2462076" cy="1300306"/>
            <a:chOff x="6190895" y="4987032"/>
            <a:chExt cx="2462076" cy="1300306"/>
          </a:xfrm>
        </p:grpSpPr>
        <p:pic>
          <p:nvPicPr>
            <p:cNvPr id="287748" name="Picture 4">
              <a:extLst>
                <a:ext uri="{FF2B5EF4-FFF2-40B4-BE49-F238E27FC236}">
                  <a16:creationId xmlns:a16="http://schemas.microsoft.com/office/drawing/2014/main" id="{3FAD69E1-FDB4-9573-8C48-EEB5D8FB52E0}"/>
                </a:ext>
              </a:extLst>
            </p:cNvPr>
            <p:cNvPicPr>
              <a:picLocks noChangeAspect="1" noChangeArrowheads="1"/>
            </p:cNvPicPr>
            <p:nvPr/>
          </p:nvPicPr>
          <p:blipFill>
            <a:blip r:embed="rId4" cstate="print"/>
            <a:srcRect/>
            <a:stretch>
              <a:fillRect/>
            </a:stretch>
          </p:blipFill>
          <p:spPr bwMode="auto">
            <a:xfrm>
              <a:off x="6652634" y="4987032"/>
              <a:ext cx="2000337" cy="1167022"/>
            </a:xfrm>
            <a:prstGeom prst="rect">
              <a:avLst/>
            </a:prstGeom>
            <a:noFill/>
            <a:ln w="9525">
              <a:noFill/>
              <a:miter lim="800000"/>
              <a:headEnd/>
              <a:tailEnd/>
            </a:ln>
            <a:effectLst/>
          </p:spPr>
        </p:pic>
        <p:sp>
          <p:nvSpPr>
            <p:cNvPr id="14" name="TextBox 13">
              <a:extLst>
                <a:ext uri="{FF2B5EF4-FFF2-40B4-BE49-F238E27FC236}">
                  <a16:creationId xmlns:a16="http://schemas.microsoft.com/office/drawing/2014/main" id="{ADA44BC5-6087-CCC3-8FA9-546453B73AB2}"/>
                </a:ext>
              </a:extLst>
            </p:cNvPr>
            <p:cNvSpPr txBox="1"/>
            <p:nvPr/>
          </p:nvSpPr>
          <p:spPr>
            <a:xfrm>
              <a:off x="6939951" y="5341564"/>
              <a:ext cx="384722" cy="153888"/>
            </a:xfrm>
            <a:prstGeom prst="rect">
              <a:avLst/>
            </a:prstGeom>
            <a:noFill/>
          </p:spPr>
          <p:txBody>
            <a:bodyPr wrap="none" lIns="0" tIns="0" rIns="0" bIns="0" rtlCol="0" anchor="b" anchorCtr="0">
              <a:spAutoFit/>
            </a:bodyPr>
            <a:lstStyle/>
            <a:p>
              <a:pPr algn="ctr"/>
              <a:r>
                <a:rPr lang="en-US" sz="1000" b="1" dirty="0"/>
                <a:t>goods</a:t>
              </a:r>
            </a:p>
          </p:txBody>
        </p:sp>
        <p:sp>
          <p:nvSpPr>
            <p:cNvPr id="15" name="TextBox 14">
              <a:extLst>
                <a:ext uri="{FF2B5EF4-FFF2-40B4-BE49-F238E27FC236}">
                  <a16:creationId xmlns:a16="http://schemas.microsoft.com/office/drawing/2014/main" id="{77830440-A704-F812-75FF-9DA7F8E36446}"/>
                </a:ext>
              </a:extLst>
            </p:cNvPr>
            <p:cNvSpPr txBox="1"/>
            <p:nvPr/>
          </p:nvSpPr>
          <p:spPr>
            <a:xfrm>
              <a:off x="7948172" y="5341564"/>
              <a:ext cx="298159" cy="153888"/>
            </a:xfrm>
            <a:prstGeom prst="rect">
              <a:avLst/>
            </a:prstGeom>
            <a:noFill/>
          </p:spPr>
          <p:txBody>
            <a:bodyPr wrap="none" lIns="0" tIns="0" rIns="0" bIns="0" rtlCol="0" anchor="b" anchorCtr="0">
              <a:spAutoFit/>
            </a:bodyPr>
            <a:lstStyle/>
            <a:p>
              <a:pPr algn="ctr"/>
              <a:r>
                <a:rPr lang="en-US" sz="1000" b="1" dirty="0" err="1"/>
                <a:t>bads</a:t>
              </a:r>
              <a:endParaRPr lang="en-US" sz="1000" b="1" dirty="0"/>
            </a:p>
          </p:txBody>
        </p:sp>
        <p:sp>
          <p:nvSpPr>
            <p:cNvPr id="11" name="TextBox 10">
              <a:extLst>
                <a:ext uri="{FF2B5EF4-FFF2-40B4-BE49-F238E27FC236}">
                  <a16:creationId xmlns:a16="http://schemas.microsoft.com/office/drawing/2014/main" id="{B9CE0874-4ED0-ED1E-A663-5434744226E1}"/>
                </a:ext>
              </a:extLst>
            </p:cNvPr>
            <p:cNvSpPr txBox="1"/>
            <p:nvPr/>
          </p:nvSpPr>
          <p:spPr>
            <a:xfrm>
              <a:off x="7253643" y="6133450"/>
              <a:ext cx="804708" cy="153888"/>
            </a:xfrm>
            <a:prstGeom prst="rect">
              <a:avLst/>
            </a:prstGeom>
            <a:noFill/>
          </p:spPr>
          <p:txBody>
            <a:bodyPr wrap="none" lIns="0" tIns="0" rIns="0" bIns="0" rtlCol="0" anchor="b" anchorCtr="0">
              <a:spAutoFit/>
            </a:bodyPr>
            <a:lstStyle/>
            <a:p>
              <a:pPr algn="ctr"/>
              <a:r>
                <a:rPr lang="en-US" sz="1000" b="1" dirty="0"/>
                <a:t>Model score bin</a:t>
              </a:r>
            </a:p>
          </p:txBody>
        </p:sp>
        <p:sp>
          <p:nvSpPr>
            <p:cNvPr id="12" name="TextBox 11">
              <a:extLst>
                <a:ext uri="{FF2B5EF4-FFF2-40B4-BE49-F238E27FC236}">
                  <a16:creationId xmlns:a16="http://schemas.microsoft.com/office/drawing/2014/main" id="{24F4864C-7E98-B46A-DEFD-6281AB0A091F}"/>
                </a:ext>
              </a:extLst>
            </p:cNvPr>
            <p:cNvSpPr txBox="1"/>
            <p:nvPr/>
          </p:nvSpPr>
          <p:spPr>
            <a:xfrm>
              <a:off x="6190895" y="5264619"/>
              <a:ext cx="426083" cy="307777"/>
            </a:xfrm>
            <a:prstGeom prst="rect">
              <a:avLst/>
            </a:prstGeom>
            <a:noFill/>
          </p:spPr>
          <p:txBody>
            <a:bodyPr wrap="square" lIns="0" tIns="0" rIns="0" bIns="0" rtlCol="0" anchor="b" anchorCtr="0">
              <a:spAutoFit/>
            </a:bodyPr>
            <a:lstStyle/>
            <a:p>
              <a:pPr algn="ctr"/>
              <a:r>
                <a:rPr lang="en-US" sz="1000" b="1" dirty="0"/>
                <a:t># in that bin</a:t>
              </a:r>
            </a:p>
          </p:txBody>
        </p:sp>
        <p:sp>
          <p:nvSpPr>
            <p:cNvPr id="29" name="TextBox 28">
              <a:extLst>
                <a:ext uri="{FF2B5EF4-FFF2-40B4-BE49-F238E27FC236}">
                  <a16:creationId xmlns:a16="http://schemas.microsoft.com/office/drawing/2014/main" id="{B2B81973-4E83-4711-BF77-2118C529D9E4}"/>
                </a:ext>
              </a:extLst>
            </p:cNvPr>
            <p:cNvSpPr txBox="1"/>
            <p:nvPr/>
          </p:nvSpPr>
          <p:spPr>
            <a:xfrm>
              <a:off x="7383555" y="5032881"/>
              <a:ext cx="514564" cy="153888"/>
            </a:xfrm>
            <a:prstGeom prst="rect">
              <a:avLst/>
            </a:prstGeom>
            <a:noFill/>
          </p:spPr>
          <p:txBody>
            <a:bodyPr wrap="none" lIns="0" tIns="0" rIns="0" bIns="0" rtlCol="0" anchor="b" anchorCtr="0">
              <a:spAutoFit/>
            </a:bodyPr>
            <a:lstStyle/>
            <a:p>
              <a:pPr algn="ctr"/>
              <a:r>
                <a:rPr lang="en-US" sz="1000" b="1" dirty="0"/>
                <a:t>All records</a:t>
              </a:r>
            </a:p>
          </p:txBody>
        </p:sp>
      </p:grpSp>
      <p:grpSp>
        <p:nvGrpSpPr>
          <p:cNvPr id="34" name="Group 33">
            <a:extLst>
              <a:ext uri="{FF2B5EF4-FFF2-40B4-BE49-F238E27FC236}">
                <a16:creationId xmlns:a16="http://schemas.microsoft.com/office/drawing/2014/main" id="{7D340763-74C4-2C8E-C6D1-ACD4BA82F18C}"/>
              </a:ext>
            </a:extLst>
          </p:cNvPr>
          <p:cNvGrpSpPr/>
          <p:nvPr/>
        </p:nvGrpSpPr>
        <p:grpSpPr>
          <a:xfrm>
            <a:off x="2586201" y="2234119"/>
            <a:ext cx="2934876" cy="966656"/>
            <a:chOff x="3198631" y="2378517"/>
            <a:chExt cx="2934876" cy="966656"/>
          </a:xfrm>
        </p:grpSpPr>
        <p:pic>
          <p:nvPicPr>
            <p:cNvPr id="45" name="Picture 44">
              <a:extLst>
                <a:ext uri="{FF2B5EF4-FFF2-40B4-BE49-F238E27FC236}">
                  <a16:creationId xmlns:a16="http://schemas.microsoft.com/office/drawing/2014/main" id="{599C1997-83C7-3ABF-7B7A-8F2FCB02F183}"/>
                </a:ext>
              </a:extLst>
            </p:cNvPr>
            <p:cNvPicPr>
              <a:picLocks noChangeAspect="1"/>
            </p:cNvPicPr>
            <p:nvPr/>
          </p:nvPicPr>
          <p:blipFill>
            <a:blip r:embed="rId5"/>
            <a:stretch>
              <a:fillRect/>
            </a:stretch>
          </p:blipFill>
          <p:spPr>
            <a:xfrm>
              <a:off x="3253968" y="2702208"/>
              <a:ext cx="2500548" cy="359791"/>
            </a:xfrm>
            <a:prstGeom prst="rect">
              <a:avLst/>
            </a:prstGeom>
          </p:spPr>
        </p:pic>
        <p:sp>
          <p:nvSpPr>
            <p:cNvPr id="46" name="TextBox 45">
              <a:extLst>
                <a:ext uri="{FF2B5EF4-FFF2-40B4-BE49-F238E27FC236}">
                  <a16:creationId xmlns:a16="http://schemas.microsoft.com/office/drawing/2014/main" id="{4823D150-6F6E-877C-A7D5-F98DF0E77DDB}"/>
                </a:ext>
              </a:extLst>
            </p:cNvPr>
            <p:cNvSpPr txBox="1"/>
            <p:nvPr/>
          </p:nvSpPr>
          <p:spPr>
            <a:xfrm>
              <a:off x="5108399" y="2378517"/>
              <a:ext cx="572593" cy="215444"/>
            </a:xfrm>
            <a:prstGeom prst="rect">
              <a:avLst/>
            </a:prstGeom>
            <a:noFill/>
          </p:spPr>
          <p:txBody>
            <a:bodyPr wrap="none" rtlCol="0">
              <a:spAutoFit/>
            </a:bodyPr>
            <a:lstStyle/>
            <a:p>
              <a:r>
                <a:rPr lang="en-US" sz="800" dirty="0"/>
                <a:t># records</a:t>
              </a:r>
            </a:p>
          </p:txBody>
        </p:sp>
        <p:sp>
          <p:nvSpPr>
            <p:cNvPr id="47" name="TextBox 46">
              <a:extLst>
                <a:ext uri="{FF2B5EF4-FFF2-40B4-BE49-F238E27FC236}">
                  <a16:creationId xmlns:a16="http://schemas.microsoft.com/office/drawing/2014/main" id="{03C37E2D-F09E-AC5A-221F-5EA188095148}"/>
                </a:ext>
              </a:extLst>
            </p:cNvPr>
            <p:cNvSpPr txBox="1"/>
            <p:nvPr/>
          </p:nvSpPr>
          <p:spPr>
            <a:xfrm>
              <a:off x="5500000" y="3129729"/>
              <a:ext cx="633507" cy="215444"/>
            </a:xfrm>
            <a:prstGeom prst="rect">
              <a:avLst/>
            </a:prstGeom>
            <a:noFill/>
          </p:spPr>
          <p:txBody>
            <a:bodyPr wrap="none" rtlCol="0">
              <a:spAutoFit/>
            </a:bodyPr>
            <a:lstStyle/>
            <a:p>
              <a:r>
                <a:rPr lang="en-US" sz="800" dirty="0"/>
                <a:t># variables</a:t>
              </a:r>
            </a:p>
          </p:txBody>
        </p:sp>
        <p:cxnSp>
          <p:nvCxnSpPr>
            <p:cNvPr id="48" name="Straight Arrow Connector 47">
              <a:extLst>
                <a:ext uri="{FF2B5EF4-FFF2-40B4-BE49-F238E27FC236}">
                  <a16:creationId xmlns:a16="http://schemas.microsoft.com/office/drawing/2014/main" id="{D0805A7A-AE5A-B2B5-CD57-6BF8BB9736A3}"/>
                </a:ext>
              </a:extLst>
            </p:cNvPr>
            <p:cNvCxnSpPr>
              <a:cxnSpLocks/>
            </p:cNvCxnSpPr>
            <p:nvPr/>
          </p:nvCxnSpPr>
          <p:spPr>
            <a:xfrm flipH="1">
              <a:off x="5378854" y="2546220"/>
              <a:ext cx="9382" cy="1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F2D3886-9D81-60B9-F17F-ABA50E0D6CCA}"/>
                </a:ext>
              </a:extLst>
            </p:cNvPr>
            <p:cNvCxnSpPr>
              <a:cxnSpLocks/>
            </p:cNvCxnSpPr>
            <p:nvPr/>
          </p:nvCxnSpPr>
          <p:spPr>
            <a:xfrm flipH="1" flipV="1">
              <a:off x="5501635" y="3095816"/>
              <a:ext cx="53595" cy="22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418749A-B287-9433-1180-B2C438511470}"/>
                </a:ext>
              </a:extLst>
            </p:cNvPr>
            <p:cNvSpPr/>
            <p:nvPr/>
          </p:nvSpPr>
          <p:spPr>
            <a:xfrm>
              <a:off x="3198631" y="2714161"/>
              <a:ext cx="1001863" cy="335883"/>
            </a:xfrm>
            <a:prstGeom prst="rect">
              <a:avLst/>
            </a:prstGeom>
            <a:solidFill>
              <a:schemeClr val="accent6">
                <a:lumMod val="75000"/>
                <a:alpha val="3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49C489CA-0BCE-A9EF-61E3-042CC81486FC}"/>
              </a:ext>
            </a:extLst>
          </p:cNvPr>
          <p:cNvSpPr txBox="1"/>
          <p:nvPr/>
        </p:nvSpPr>
        <p:spPr>
          <a:xfrm>
            <a:off x="6836869" y="646073"/>
            <a:ext cx="439544" cy="215444"/>
          </a:xfrm>
          <a:prstGeom prst="rect">
            <a:avLst/>
          </a:prstGeom>
          <a:noFill/>
        </p:spPr>
        <p:txBody>
          <a:bodyPr wrap="none" rtlCol="0">
            <a:spAutoFit/>
          </a:bodyPr>
          <a:lstStyle/>
          <a:p>
            <a:r>
              <a:rPr lang="en-US" sz="800" dirty="0"/>
              <a:t>actual</a:t>
            </a:r>
          </a:p>
        </p:txBody>
      </p:sp>
      <p:sp>
        <p:nvSpPr>
          <p:cNvPr id="38" name="TextBox 37">
            <a:extLst>
              <a:ext uri="{FF2B5EF4-FFF2-40B4-BE49-F238E27FC236}">
                <a16:creationId xmlns:a16="http://schemas.microsoft.com/office/drawing/2014/main" id="{83D68D29-7379-F3B4-8834-F8DAC5531766}"/>
              </a:ext>
            </a:extLst>
          </p:cNvPr>
          <p:cNvSpPr txBox="1"/>
          <p:nvPr/>
        </p:nvSpPr>
        <p:spPr>
          <a:xfrm>
            <a:off x="7344292" y="653696"/>
            <a:ext cx="587020" cy="215444"/>
          </a:xfrm>
          <a:prstGeom prst="rect">
            <a:avLst/>
          </a:prstGeom>
          <a:noFill/>
        </p:spPr>
        <p:txBody>
          <a:bodyPr wrap="none" rtlCol="0">
            <a:spAutoFit/>
          </a:bodyPr>
          <a:lstStyle/>
          <a:p>
            <a:r>
              <a:rPr lang="en-US" sz="800" dirty="0"/>
              <a:t>predicted</a:t>
            </a:r>
          </a:p>
        </p:txBody>
      </p:sp>
      <p:cxnSp>
        <p:nvCxnSpPr>
          <p:cNvPr id="39" name="Straight Arrow Connector 38">
            <a:extLst>
              <a:ext uri="{FF2B5EF4-FFF2-40B4-BE49-F238E27FC236}">
                <a16:creationId xmlns:a16="http://schemas.microsoft.com/office/drawing/2014/main" id="{550E74D1-8C88-7279-366E-33B5848B5D15}"/>
              </a:ext>
            </a:extLst>
          </p:cNvPr>
          <p:cNvCxnSpPr>
            <a:cxnSpLocks/>
          </p:cNvCxnSpPr>
          <p:nvPr/>
        </p:nvCxnSpPr>
        <p:spPr>
          <a:xfrm flipH="1">
            <a:off x="7026693" y="829300"/>
            <a:ext cx="9382" cy="1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B18323-B452-14A3-22E5-E1B420983680}"/>
              </a:ext>
            </a:extLst>
          </p:cNvPr>
          <p:cNvCxnSpPr>
            <a:cxnSpLocks/>
          </p:cNvCxnSpPr>
          <p:nvPr/>
        </p:nvCxnSpPr>
        <p:spPr>
          <a:xfrm flipH="1">
            <a:off x="7390576" y="834036"/>
            <a:ext cx="148603" cy="1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08A726-BC3D-C041-2D53-5CD23C072352}"/>
              </a:ext>
            </a:extLst>
          </p:cNvPr>
          <p:cNvSpPr txBox="1"/>
          <p:nvPr/>
        </p:nvSpPr>
        <p:spPr>
          <a:xfrm>
            <a:off x="8464201" y="1272438"/>
            <a:ext cx="516488" cy="215444"/>
          </a:xfrm>
          <a:prstGeom prst="rect">
            <a:avLst/>
          </a:prstGeom>
          <a:noFill/>
        </p:spPr>
        <p:txBody>
          <a:bodyPr wrap="none" rtlCol="0">
            <a:spAutoFit/>
          </a:bodyPr>
          <a:lstStyle/>
          <a:p>
            <a:r>
              <a:rPr lang="en-US" sz="800" dirty="0"/>
              <a:t>average</a:t>
            </a:r>
          </a:p>
        </p:txBody>
      </p:sp>
      <p:cxnSp>
        <p:nvCxnSpPr>
          <p:cNvPr id="42" name="Straight Arrow Connector 41">
            <a:extLst>
              <a:ext uri="{FF2B5EF4-FFF2-40B4-BE49-F238E27FC236}">
                <a16:creationId xmlns:a16="http://schemas.microsoft.com/office/drawing/2014/main" id="{6A317F3B-948B-3450-4AF8-21C11D74063A}"/>
              </a:ext>
            </a:extLst>
          </p:cNvPr>
          <p:cNvCxnSpPr>
            <a:cxnSpLocks/>
          </p:cNvCxnSpPr>
          <p:nvPr/>
        </p:nvCxnSpPr>
        <p:spPr>
          <a:xfrm flipH="1">
            <a:off x="8507996" y="1439158"/>
            <a:ext cx="148603" cy="1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F959570-9725-05E3-DAB0-9532FA99271F}"/>
              </a:ext>
            </a:extLst>
          </p:cNvPr>
          <p:cNvSpPr/>
          <p:nvPr/>
        </p:nvSpPr>
        <p:spPr>
          <a:xfrm>
            <a:off x="6127134" y="2075166"/>
            <a:ext cx="274071" cy="335883"/>
          </a:xfrm>
          <a:prstGeom prst="rect">
            <a:avLst/>
          </a:prstGeom>
          <a:solidFill>
            <a:schemeClr val="accent6">
              <a:lumMod val="75000"/>
              <a:alpha val="3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3F1BC30-5EBC-029A-765B-5FE6E53F5E0B}"/>
              </a:ext>
            </a:extLst>
          </p:cNvPr>
          <p:cNvSpPr/>
          <p:nvPr/>
        </p:nvSpPr>
        <p:spPr>
          <a:xfrm>
            <a:off x="7810865" y="898723"/>
            <a:ext cx="469399" cy="335883"/>
          </a:xfrm>
          <a:prstGeom prst="rect">
            <a:avLst/>
          </a:prstGeom>
          <a:solidFill>
            <a:schemeClr val="accent6">
              <a:lumMod val="75000"/>
              <a:alpha val="3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44B7DE6-39EE-C8D0-513E-ABFF9AA827A0}"/>
              </a:ext>
            </a:extLst>
          </p:cNvPr>
          <p:cNvSpPr txBox="1"/>
          <p:nvPr/>
        </p:nvSpPr>
        <p:spPr>
          <a:xfrm>
            <a:off x="7978009" y="1274259"/>
            <a:ext cx="439544" cy="215444"/>
          </a:xfrm>
          <a:prstGeom prst="rect">
            <a:avLst/>
          </a:prstGeom>
          <a:noFill/>
        </p:spPr>
        <p:txBody>
          <a:bodyPr wrap="none" rtlCol="0">
            <a:spAutoFit/>
          </a:bodyPr>
          <a:lstStyle/>
          <a:p>
            <a:r>
              <a:rPr lang="en-US" sz="800" dirty="0"/>
              <a:t>actual</a:t>
            </a:r>
          </a:p>
        </p:txBody>
      </p:sp>
      <p:cxnSp>
        <p:nvCxnSpPr>
          <p:cNvPr id="71" name="Straight Arrow Connector 70">
            <a:extLst>
              <a:ext uri="{FF2B5EF4-FFF2-40B4-BE49-F238E27FC236}">
                <a16:creationId xmlns:a16="http://schemas.microsoft.com/office/drawing/2014/main" id="{0C090D9B-44EB-75C0-6EC0-C79E595C3B23}"/>
              </a:ext>
            </a:extLst>
          </p:cNvPr>
          <p:cNvCxnSpPr>
            <a:cxnSpLocks/>
          </p:cNvCxnSpPr>
          <p:nvPr/>
        </p:nvCxnSpPr>
        <p:spPr>
          <a:xfrm flipH="1">
            <a:off x="8167833" y="1457486"/>
            <a:ext cx="9382" cy="1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7CAC434-FEF6-ECFC-09AE-483C490BF3E7}"/>
              </a:ext>
            </a:extLst>
          </p:cNvPr>
          <p:cNvGrpSpPr/>
          <p:nvPr/>
        </p:nvGrpSpPr>
        <p:grpSpPr>
          <a:xfrm>
            <a:off x="6105836" y="873976"/>
            <a:ext cx="2900533" cy="1590913"/>
            <a:chOff x="6105836" y="873976"/>
            <a:chExt cx="2900533" cy="1590913"/>
          </a:xfrm>
        </p:grpSpPr>
        <p:pic>
          <p:nvPicPr>
            <p:cNvPr id="36" name="Picture 35">
              <a:extLst>
                <a:ext uri="{FF2B5EF4-FFF2-40B4-BE49-F238E27FC236}">
                  <a16:creationId xmlns:a16="http://schemas.microsoft.com/office/drawing/2014/main" id="{6E567D2E-DDD7-25CF-39C8-E8813C464D1E}"/>
                </a:ext>
              </a:extLst>
            </p:cNvPr>
            <p:cNvPicPr>
              <a:picLocks noChangeAspect="1"/>
            </p:cNvPicPr>
            <p:nvPr/>
          </p:nvPicPr>
          <p:blipFill>
            <a:blip r:embed="rId6"/>
            <a:stretch>
              <a:fillRect/>
            </a:stretch>
          </p:blipFill>
          <p:spPr>
            <a:xfrm>
              <a:off x="6105836" y="873976"/>
              <a:ext cx="2900533" cy="1590913"/>
            </a:xfrm>
            <a:prstGeom prst="rect">
              <a:avLst/>
            </a:prstGeom>
          </p:spPr>
        </p:pic>
        <p:pic>
          <p:nvPicPr>
            <p:cNvPr id="3" name="Picture 2">
              <a:extLst>
                <a:ext uri="{FF2B5EF4-FFF2-40B4-BE49-F238E27FC236}">
                  <a16:creationId xmlns:a16="http://schemas.microsoft.com/office/drawing/2014/main" id="{151B12CA-C221-25D1-C8F5-22A1DA79F0D5}"/>
                </a:ext>
              </a:extLst>
            </p:cNvPr>
            <p:cNvPicPr>
              <a:picLocks noChangeAspect="1"/>
            </p:cNvPicPr>
            <p:nvPr/>
          </p:nvPicPr>
          <p:blipFill>
            <a:blip r:embed="rId7"/>
            <a:stretch>
              <a:fillRect/>
            </a:stretch>
          </p:blipFill>
          <p:spPr>
            <a:xfrm>
              <a:off x="6884489" y="2078345"/>
              <a:ext cx="626545" cy="347572"/>
            </a:xfrm>
            <a:prstGeom prst="rect">
              <a:avLst/>
            </a:prstGeom>
            <a:solidFill>
              <a:schemeClr val="bg1"/>
            </a:solidFill>
          </p:spPr>
        </p:pic>
      </p:grpSp>
      <p:sp>
        <p:nvSpPr>
          <p:cNvPr id="2" name="TextBox 1">
            <a:extLst>
              <a:ext uri="{FF2B5EF4-FFF2-40B4-BE49-F238E27FC236}">
                <a16:creationId xmlns:a16="http://schemas.microsoft.com/office/drawing/2014/main" id="{3359175A-348F-392F-1A1C-3E0CE036E014}"/>
              </a:ext>
            </a:extLst>
          </p:cNvPr>
          <p:cNvSpPr txBox="1"/>
          <p:nvPr/>
        </p:nvSpPr>
        <p:spPr>
          <a:xfrm>
            <a:off x="1130329" y="3162785"/>
            <a:ext cx="7037504" cy="246221"/>
          </a:xfrm>
          <a:prstGeom prst="rect">
            <a:avLst/>
          </a:prstGeom>
          <a:noFill/>
        </p:spPr>
        <p:txBody>
          <a:bodyPr wrap="none" rtlCol="0">
            <a:spAutoFit/>
          </a:bodyPr>
          <a:lstStyle/>
          <a:p>
            <a:r>
              <a:rPr lang="en-US" sz="1000" dirty="0"/>
              <a:t>Adjusted R</a:t>
            </a:r>
            <a:r>
              <a:rPr lang="en-US" sz="1000" baseline="30000" dirty="0"/>
              <a:t>2</a:t>
            </a:r>
            <a:r>
              <a:rPr lang="en-US" sz="1000" dirty="0"/>
              <a:t> takes into account the number of variables. It’s a good measure to use to explore changing # training records, variables.</a:t>
            </a:r>
          </a:p>
        </p:txBody>
      </p:sp>
      <p:sp>
        <p:nvSpPr>
          <p:cNvPr id="8" name="Rectangle 7">
            <a:extLst>
              <a:ext uri="{FF2B5EF4-FFF2-40B4-BE49-F238E27FC236}">
                <a16:creationId xmlns:a16="http://schemas.microsoft.com/office/drawing/2014/main" id="{F8941D48-842C-F38F-6080-0A573D1E3AE2}"/>
              </a:ext>
            </a:extLst>
          </p:cNvPr>
          <p:cNvSpPr/>
          <p:nvPr/>
        </p:nvSpPr>
        <p:spPr>
          <a:xfrm>
            <a:off x="6075204" y="920089"/>
            <a:ext cx="401409" cy="335883"/>
          </a:xfrm>
          <a:prstGeom prst="rect">
            <a:avLst/>
          </a:prstGeom>
          <a:solidFill>
            <a:schemeClr val="accent6">
              <a:lumMod val="75000"/>
              <a:alpha val="3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B7F58A-E887-08E5-310D-5634D2E926BF}"/>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1809364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3557"/>
            <a:ext cx="7886700" cy="1325563"/>
          </a:xfrm>
        </p:spPr>
        <p:txBody>
          <a:bodyPr>
            <a:normAutofit/>
          </a:bodyPr>
          <a:lstStyle/>
          <a:p>
            <a:r>
              <a:rPr lang="en-US" sz="3600" dirty="0">
                <a:latin typeface="+mn-lt"/>
              </a:rPr>
              <a:t>Building Supervised Models</a:t>
            </a:r>
          </a:p>
        </p:txBody>
      </p:sp>
      <p:sp>
        <p:nvSpPr>
          <p:cNvPr id="4" name="Content Placeholder 3"/>
          <p:cNvSpPr>
            <a:spLocks noGrp="1"/>
          </p:cNvSpPr>
          <p:nvPr>
            <p:ph sz="half" idx="2"/>
          </p:nvPr>
        </p:nvSpPr>
        <p:spPr>
          <a:xfrm>
            <a:off x="395007" y="1292865"/>
            <a:ext cx="8353985" cy="5063485"/>
          </a:xfrm>
        </p:spPr>
        <p:txBody>
          <a:bodyPr>
            <a:normAutofit lnSpcReduction="10000"/>
          </a:bodyPr>
          <a:lstStyle/>
          <a:p>
            <a:pPr marL="182880" indent="-182880">
              <a:lnSpc>
                <a:spcPct val="100000"/>
              </a:lnSpc>
              <a:spcBef>
                <a:spcPts val="2000"/>
              </a:spcBef>
            </a:pPr>
            <a:r>
              <a:rPr lang="en-US" dirty="0"/>
              <a:t>Prepare data carefully.</a:t>
            </a:r>
          </a:p>
          <a:p>
            <a:pPr marL="182880" indent="-182880">
              <a:lnSpc>
                <a:spcPct val="100000"/>
              </a:lnSpc>
              <a:spcBef>
                <a:spcPts val="2000"/>
              </a:spcBef>
            </a:pPr>
            <a:r>
              <a:rPr lang="en-US" dirty="0"/>
              <a:t>Decide about any weighting/stratification/sampling.</a:t>
            </a:r>
          </a:p>
          <a:p>
            <a:pPr marL="182880" indent="-182880">
              <a:lnSpc>
                <a:spcPct val="100000"/>
              </a:lnSpc>
              <a:spcBef>
                <a:spcPts val="2000"/>
              </a:spcBef>
            </a:pPr>
            <a:r>
              <a:rPr lang="en-US" dirty="0"/>
              <a:t>Build a baseline linear model.</a:t>
            </a:r>
          </a:p>
          <a:p>
            <a:pPr marL="182880" indent="-182880">
              <a:lnSpc>
                <a:spcPct val="100000"/>
              </a:lnSpc>
              <a:spcBef>
                <a:spcPts val="2000"/>
              </a:spcBef>
            </a:pPr>
            <a:r>
              <a:rPr lang="en-US" dirty="0"/>
              <a:t>Try several nonlinear ML models, do some hyperparameter exploration.</a:t>
            </a:r>
          </a:p>
          <a:p>
            <a:pPr marL="182880" indent="-182880">
              <a:lnSpc>
                <a:spcPct val="100000"/>
              </a:lnSpc>
              <a:spcBef>
                <a:spcPts val="2000"/>
              </a:spcBef>
            </a:pPr>
            <a:r>
              <a:rPr lang="en-US" dirty="0"/>
              <a:t>Choose your favorite and tune it well. Focus on the business metric of goodness.</a:t>
            </a:r>
          </a:p>
          <a:p>
            <a:pPr marL="182880" indent="-182880">
              <a:lnSpc>
                <a:spcPct val="100000"/>
              </a:lnSpc>
              <a:spcBef>
                <a:spcPts val="2000"/>
              </a:spcBef>
            </a:pPr>
            <a:r>
              <a:rPr lang="en-US" dirty="0"/>
              <a:t>If time allows try ensembles of different models, stacking of models.</a:t>
            </a:r>
          </a:p>
          <a:p>
            <a:endParaRPr lang="en-US" dirty="0"/>
          </a:p>
          <a:p>
            <a:endParaRPr lang="en-US" dirty="0"/>
          </a:p>
        </p:txBody>
      </p:sp>
      <p:sp>
        <p:nvSpPr>
          <p:cNvPr id="5" name="Slide Number Placeholder 4"/>
          <p:cNvSpPr>
            <a:spLocks noGrp="1"/>
          </p:cNvSpPr>
          <p:nvPr>
            <p:ph type="sldNum" sz="quarter" idx="12"/>
          </p:nvPr>
        </p:nvSpPr>
        <p:spPr>
          <a:xfrm>
            <a:off x="8634584" y="6492875"/>
            <a:ext cx="509416" cy="365125"/>
          </a:xfrm>
        </p:spPr>
        <p:txBody>
          <a:bodyPr/>
          <a:lstStyle/>
          <a:p>
            <a:fld id="{88CD9788-50B9-FE4F-BD86-303CACCBE7E1}" type="slidenum">
              <a:rPr lang="en-US" smtClean="0"/>
              <a:t>54</a:t>
            </a:fld>
            <a:endParaRPr lang="en-US" dirty="0"/>
          </a:p>
        </p:txBody>
      </p:sp>
      <p:sp>
        <p:nvSpPr>
          <p:cNvPr id="3" name="TextBox 2">
            <a:extLst>
              <a:ext uri="{FF2B5EF4-FFF2-40B4-BE49-F238E27FC236}">
                <a16:creationId xmlns:a16="http://schemas.microsoft.com/office/drawing/2014/main" id="{D8B7B1DE-25E0-DD61-39E5-263A88E24832}"/>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2405282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3557"/>
            <a:ext cx="7886700" cy="1325563"/>
          </a:xfrm>
        </p:spPr>
        <p:txBody>
          <a:bodyPr>
            <a:normAutofit/>
          </a:bodyPr>
          <a:lstStyle/>
          <a:p>
            <a:r>
              <a:rPr lang="en-US" sz="3600" dirty="0">
                <a:latin typeface="+mn-lt"/>
              </a:rPr>
              <a:t>Data Preparation for Supervised Models</a:t>
            </a:r>
          </a:p>
        </p:txBody>
      </p:sp>
      <p:sp>
        <p:nvSpPr>
          <p:cNvPr id="4" name="Content Placeholder 3"/>
          <p:cNvSpPr>
            <a:spLocks noGrp="1"/>
          </p:cNvSpPr>
          <p:nvPr>
            <p:ph sz="half" idx="2"/>
          </p:nvPr>
        </p:nvSpPr>
        <p:spPr>
          <a:xfrm>
            <a:off x="395007" y="1657990"/>
            <a:ext cx="8353985" cy="4334729"/>
          </a:xfrm>
        </p:spPr>
        <p:txBody>
          <a:bodyPr>
            <a:normAutofit fontScale="85000" lnSpcReduction="10000"/>
          </a:bodyPr>
          <a:lstStyle/>
          <a:p>
            <a:pPr marL="182880" indent="-182880">
              <a:lnSpc>
                <a:spcPct val="120000"/>
              </a:lnSpc>
            </a:pPr>
            <a:r>
              <a:rPr lang="en-US" dirty="0"/>
              <a:t>Do a DQR, share with the data provider, identify any issues.</a:t>
            </a:r>
          </a:p>
          <a:p>
            <a:pPr marL="182880" indent="-182880">
              <a:lnSpc>
                <a:spcPct val="120000"/>
              </a:lnSpc>
            </a:pPr>
            <a:r>
              <a:rPr lang="en-US" dirty="0"/>
              <a:t>Explore and study the data. Look at distributions, relationships to the dependent variable.</a:t>
            </a:r>
          </a:p>
          <a:p>
            <a:pPr marL="182880" indent="-182880">
              <a:lnSpc>
                <a:spcPct val="120000"/>
              </a:lnSpc>
            </a:pPr>
            <a:r>
              <a:rPr lang="en-US" dirty="0"/>
              <a:t>Clean the data. Outliers, exclusions, imputation as needed.</a:t>
            </a:r>
          </a:p>
          <a:p>
            <a:pPr marL="182880" indent="-182880">
              <a:lnSpc>
                <a:spcPct val="120000"/>
              </a:lnSpc>
            </a:pPr>
            <a:r>
              <a:rPr lang="en-US" dirty="0"/>
              <a:t>Thoughtfully decide a plan for training/testing/holdout data.</a:t>
            </a:r>
          </a:p>
          <a:p>
            <a:pPr marL="182880" indent="-182880">
              <a:lnSpc>
                <a:spcPct val="120000"/>
              </a:lnSpc>
            </a:pPr>
            <a:r>
              <a:rPr lang="en-US" dirty="0"/>
              <a:t>Interview domain experts. Build expert variables, as many as possible. Transform the </a:t>
            </a:r>
            <a:r>
              <a:rPr lang="en-US" dirty="0" err="1"/>
              <a:t>categoricals</a:t>
            </a:r>
            <a:r>
              <a:rPr lang="en-US" dirty="0"/>
              <a:t> into numeric.</a:t>
            </a:r>
          </a:p>
          <a:p>
            <a:pPr marL="182880" indent="-182880">
              <a:lnSpc>
                <a:spcPct val="120000"/>
              </a:lnSpc>
            </a:pPr>
            <a:r>
              <a:rPr lang="en-US" dirty="0"/>
              <a:t>Do feature selection. Filter then wrapper. Get down to a few 10’s of variables.</a:t>
            </a:r>
          </a:p>
        </p:txBody>
      </p:sp>
      <p:sp>
        <p:nvSpPr>
          <p:cNvPr id="5" name="Slide Number Placeholder 4"/>
          <p:cNvSpPr>
            <a:spLocks noGrp="1"/>
          </p:cNvSpPr>
          <p:nvPr>
            <p:ph type="sldNum" sz="quarter" idx="12"/>
          </p:nvPr>
        </p:nvSpPr>
        <p:spPr>
          <a:xfrm>
            <a:off x="8611149" y="6441871"/>
            <a:ext cx="476524" cy="365125"/>
          </a:xfrm>
        </p:spPr>
        <p:txBody>
          <a:bodyPr/>
          <a:lstStyle/>
          <a:p>
            <a:fld id="{88CD9788-50B9-FE4F-BD86-303CACCBE7E1}" type="slidenum">
              <a:rPr lang="en-US" smtClean="0"/>
              <a:t>55</a:t>
            </a:fld>
            <a:endParaRPr lang="en-US" dirty="0"/>
          </a:p>
        </p:txBody>
      </p:sp>
      <p:sp>
        <p:nvSpPr>
          <p:cNvPr id="3" name="TextBox 2">
            <a:extLst>
              <a:ext uri="{FF2B5EF4-FFF2-40B4-BE49-F238E27FC236}">
                <a16:creationId xmlns:a16="http://schemas.microsoft.com/office/drawing/2014/main" id="{4BE575DA-EB5B-86D6-C8B8-63003A4D8EEB}"/>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160735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B258-619D-537A-4259-EA900298D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2350C-A980-AB29-5569-9004247AF08D}"/>
              </a:ext>
            </a:extLst>
          </p:cNvPr>
          <p:cNvSpPr>
            <a:spLocks noGrp="1"/>
          </p:cNvSpPr>
          <p:nvPr>
            <p:ph type="title"/>
          </p:nvPr>
        </p:nvSpPr>
        <p:spPr>
          <a:xfrm>
            <a:off x="192470" y="0"/>
            <a:ext cx="7886700" cy="1068260"/>
          </a:xfrm>
        </p:spPr>
        <p:txBody>
          <a:bodyPr/>
          <a:lstStyle/>
          <a:p>
            <a:r>
              <a:rPr lang="en-US" dirty="0"/>
              <a:t>Data Cleaning: Three Parts</a:t>
            </a:r>
          </a:p>
        </p:txBody>
      </p:sp>
      <p:sp>
        <p:nvSpPr>
          <p:cNvPr id="3" name="Content Placeholder 2">
            <a:extLst>
              <a:ext uri="{FF2B5EF4-FFF2-40B4-BE49-F238E27FC236}">
                <a16:creationId xmlns:a16="http://schemas.microsoft.com/office/drawing/2014/main" id="{4614FA81-DADC-7CB3-3F18-5552964104D0}"/>
              </a:ext>
            </a:extLst>
          </p:cNvPr>
          <p:cNvSpPr>
            <a:spLocks noGrp="1"/>
          </p:cNvSpPr>
          <p:nvPr>
            <p:ph idx="1"/>
          </p:nvPr>
        </p:nvSpPr>
        <p:spPr>
          <a:xfrm>
            <a:off x="243986" y="1024220"/>
            <a:ext cx="8656028" cy="5426319"/>
          </a:xfrm>
        </p:spPr>
        <p:txBody>
          <a:bodyPr>
            <a:normAutofit/>
          </a:bodyPr>
          <a:lstStyle/>
          <a:p>
            <a:pPr marL="182880" indent="-182880">
              <a:lnSpc>
                <a:spcPct val="100000"/>
              </a:lnSpc>
              <a:spcBef>
                <a:spcPts val="3000"/>
              </a:spcBef>
            </a:pPr>
            <a:r>
              <a:rPr lang="en-US" b="1" dirty="0"/>
              <a:t>Outliers. </a:t>
            </a:r>
            <a:r>
              <a:rPr lang="en-US" dirty="0"/>
              <a:t>We look for and usually do some treatment of records that have outlier values on a field.</a:t>
            </a:r>
          </a:p>
          <a:p>
            <a:pPr marL="182880" indent="-182880">
              <a:lnSpc>
                <a:spcPct val="100000"/>
              </a:lnSpc>
              <a:spcBef>
                <a:spcPts val="3000"/>
              </a:spcBef>
            </a:pPr>
            <a:r>
              <a:rPr lang="en-US" b="1" dirty="0"/>
              <a:t>Exclusions. </a:t>
            </a:r>
            <a:r>
              <a:rPr lang="en-US" dirty="0"/>
              <a:t>In many modeling projects there are certain data records that for some reason we don’t want the model to learn from.</a:t>
            </a:r>
          </a:p>
          <a:p>
            <a:pPr marL="182880" indent="-182880">
              <a:lnSpc>
                <a:spcPct val="100000"/>
              </a:lnSpc>
              <a:spcBef>
                <a:spcPts val="3000"/>
              </a:spcBef>
            </a:pPr>
            <a:r>
              <a:rPr lang="en-US" b="1" dirty="0"/>
              <a:t>Imputation</a:t>
            </a:r>
            <a:r>
              <a:rPr lang="en-US" dirty="0"/>
              <a:t>. </a:t>
            </a:r>
            <a:r>
              <a:rPr lang="en-US" sz="2800" dirty="0"/>
              <a:t>We try to fill in missing fields with the most typical value for that field for that record. We look at other fields that we think are related and use the y average for those groups.</a:t>
            </a:r>
          </a:p>
          <a:p>
            <a:pPr marL="182880" indent="-182880">
              <a:lnSpc>
                <a:spcPct val="120000"/>
              </a:lnSpc>
            </a:pPr>
            <a:endParaRPr lang="en-US" dirty="0"/>
          </a:p>
          <a:p>
            <a:pPr marL="182880" indent="-182880">
              <a:lnSpc>
                <a:spcPct val="120000"/>
              </a:lnSpc>
            </a:pPr>
            <a:endParaRPr lang="en-US" dirty="0"/>
          </a:p>
        </p:txBody>
      </p:sp>
      <p:sp>
        <p:nvSpPr>
          <p:cNvPr id="4" name="Slide Number Placeholder 3">
            <a:extLst>
              <a:ext uri="{FF2B5EF4-FFF2-40B4-BE49-F238E27FC236}">
                <a16:creationId xmlns:a16="http://schemas.microsoft.com/office/drawing/2014/main" id="{11D72E99-91CF-892A-AC58-41DD86CAF67D}"/>
              </a:ext>
            </a:extLst>
          </p:cNvPr>
          <p:cNvSpPr>
            <a:spLocks noGrp="1"/>
          </p:cNvSpPr>
          <p:nvPr>
            <p:ph type="sldNum" sz="quarter" idx="12"/>
          </p:nvPr>
        </p:nvSpPr>
        <p:spPr/>
        <p:txBody>
          <a:bodyPr/>
          <a:lstStyle/>
          <a:p>
            <a:fld id="{7A36B5B0-EE93-4A40-8631-0F2B79BA9B92}" type="slidenum">
              <a:rPr lang="en-US" smtClean="0"/>
              <a:t>56</a:t>
            </a:fld>
            <a:endParaRPr lang="en-US"/>
          </a:p>
        </p:txBody>
      </p:sp>
      <p:sp>
        <p:nvSpPr>
          <p:cNvPr id="5" name="TextBox 4">
            <a:extLst>
              <a:ext uri="{FF2B5EF4-FFF2-40B4-BE49-F238E27FC236}">
                <a16:creationId xmlns:a16="http://schemas.microsoft.com/office/drawing/2014/main" id="{88517981-8378-A16D-4F9A-876186E0D8A8}"/>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788753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3557"/>
            <a:ext cx="7886700" cy="1325563"/>
          </a:xfrm>
        </p:spPr>
        <p:txBody>
          <a:bodyPr>
            <a:normAutofit/>
          </a:bodyPr>
          <a:lstStyle/>
          <a:p>
            <a:r>
              <a:rPr lang="en-US" dirty="0"/>
              <a:t>Building U</a:t>
            </a:r>
            <a:r>
              <a:rPr lang="en-US" sz="3600" dirty="0">
                <a:latin typeface="+mn-lt"/>
              </a:rPr>
              <a:t>nsupervised Fraud Models</a:t>
            </a:r>
          </a:p>
        </p:txBody>
      </p:sp>
      <p:sp>
        <p:nvSpPr>
          <p:cNvPr id="4" name="Content Placeholder 3"/>
          <p:cNvSpPr>
            <a:spLocks noGrp="1"/>
          </p:cNvSpPr>
          <p:nvPr>
            <p:ph sz="half" idx="2"/>
          </p:nvPr>
        </p:nvSpPr>
        <p:spPr>
          <a:xfrm>
            <a:off x="395007" y="1292865"/>
            <a:ext cx="8353985" cy="5063485"/>
          </a:xfrm>
        </p:spPr>
        <p:txBody>
          <a:bodyPr>
            <a:normAutofit fontScale="85000" lnSpcReduction="20000"/>
          </a:bodyPr>
          <a:lstStyle/>
          <a:p>
            <a:pPr marL="182880" indent="-182880">
              <a:lnSpc>
                <a:spcPct val="120000"/>
              </a:lnSpc>
            </a:pPr>
            <a:r>
              <a:rPr lang="en-US" dirty="0"/>
              <a:t>Fully understand the problem, the data, the goals.</a:t>
            </a:r>
          </a:p>
          <a:p>
            <a:pPr marL="182880" indent="-182880">
              <a:lnSpc>
                <a:spcPct val="120000"/>
              </a:lnSpc>
            </a:pPr>
            <a:r>
              <a:rPr lang="en-US" dirty="0"/>
              <a:t>Understand the modes of fraud that might be occurring.</a:t>
            </a:r>
          </a:p>
          <a:p>
            <a:pPr marL="182880" indent="-182880">
              <a:lnSpc>
                <a:spcPct val="120000"/>
              </a:lnSpc>
            </a:pPr>
            <a:r>
              <a:rPr lang="en-US" dirty="0"/>
              <a:t>Build expert variables that are possibly good quantifications of the fraud modes. Build a reasonable number that cover the different possible fraud modes.</a:t>
            </a:r>
          </a:p>
          <a:p>
            <a:pPr marL="182880" indent="-182880">
              <a:lnSpc>
                <a:spcPct val="120000"/>
              </a:lnSpc>
            </a:pPr>
            <a:r>
              <a:rPr lang="en-US" dirty="0"/>
              <a:t>Reduce dimensionality and remove correlations via PCA. Do your scaling thoughtfully, for example z scale, PCA, z scale.</a:t>
            </a:r>
          </a:p>
          <a:p>
            <a:pPr marL="182880" indent="-182880">
              <a:lnSpc>
                <a:spcPct val="120000"/>
              </a:lnSpc>
            </a:pPr>
            <a:r>
              <a:rPr lang="en-US" dirty="0"/>
              <a:t>Now you’re in the right space. Just look for outliers. Can use distance to origin, autoencoder, whatever.</a:t>
            </a:r>
          </a:p>
          <a:p>
            <a:pPr marL="182880" indent="-182880">
              <a:lnSpc>
                <a:spcPct val="120000"/>
              </a:lnSpc>
            </a:pPr>
            <a:r>
              <a:rPr lang="en-US" dirty="0"/>
              <a:t>For unsupervised modeling the key is building the right space. The algorithms after that are trivial.</a:t>
            </a:r>
          </a:p>
          <a:p>
            <a:endParaRPr lang="en-US" dirty="0"/>
          </a:p>
        </p:txBody>
      </p:sp>
      <p:sp>
        <p:nvSpPr>
          <p:cNvPr id="5" name="Slide Number Placeholder 4"/>
          <p:cNvSpPr>
            <a:spLocks noGrp="1"/>
          </p:cNvSpPr>
          <p:nvPr>
            <p:ph type="sldNum" sz="quarter" idx="12"/>
          </p:nvPr>
        </p:nvSpPr>
        <p:spPr>
          <a:xfrm>
            <a:off x="8515350" y="6487896"/>
            <a:ext cx="594936" cy="365125"/>
          </a:xfrm>
        </p:spPr>
        <p:txBody>
          <a:bodyPr/>
          <a:lstStyle/>
          <a:p>
            <a:fld id="{88CD9788-50B9-FE4F-BD86-303CACCBE7E1}" type="slidenum">
              <a:rPr lang="en-US" smtClean="0"/>
              <a:t>57</a:t>
            </a:fld>
            <a:endParaRPr lang="en-US" dirty="0"/>
          </a:p>
        </p:txBody>
      </p:sp>
      <p:sp>
        <p:nvSpPr>
          <p:cNvPr id="3" name="TextBox 2">
            <a:extLst>
              <a:ext uri="{FF2B5EF4-FFF2-40B4-BE49-F238E27FC236}">
                <a16:creationId xmlns:a16="http://schemas.microsoft.com/office/drawing/2014/main" id="{8AA4B717-BA76-8315-ECCA-A3E2843F9EF1}"/>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602994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6" y="-101013"/>
            <a:ext cx="8362948" cy="985115"/>
          </a:xfrm>
        </p:spPr>
        <p:txBody>
          <a:bodyPr>
            <a:normAutofit/>
          </a:bodyPr>
          <a:lstStyle/>
          <a:p>
            <a:r>
              <a:rPr lang="en-US" sz="3600" dirty="0">
                <a:latin typeface="+mn-lt"/>
              </a:rPr>
              <a:t>What Do We Do With Data to Build a Model</a:t>
            </a:r>
          </a:p>
        </p:txBody>
      </p:sp>
      <p:sp>
        <p:nvSpPr>
          <p:cNvPr id="4" name="Slide Number Placeholder 3"/>
          <p:cNvSpPr>
            <a:spLocks noGrp="1"/>
          </p:cNvSpPr>
          <p:nvPr>
            <p:ph type="sldNum" sz="quarter" idx="12"/>
          </p:nvPr>
        </p:nvSpPr>
        <p:spPr/>
        <p:txBody>
          <a:bodyPr/>
          <a:lstStyle/>
          <a:p>
            <a:fld id="{88CD9788-50B9-FE4F-BD86-303CACCBE7E1}" type="slidenum">
              <a:rPr lang="en-US" smtClean="0"/>
              <a:t>58</a:t>
            </a:fld>
            <a:endParaRPr lang="en-US"/>
          </a:p>
        </p:txBody>
      </p:sp>
      <p:sp>
        <p:nvSpPr>
          <p:cNvPr id="11" name="TextBox 10"/>
          <p:cNvSpPr txBox="1"/>
          <p:nvPr/>
        </p:nvSpPr>
        <p:spPr>
          <a:xfrm>
            <a:off x="4160806" y="5038953"/>
            <a:ext cx="4219553" cy="1200329"/>
          </a:xfrm>
          <a:prstGeom prst="rect">
            <a:avLst/>
          </a:prstGeom>
          <a:noFill/>
        </p:spPr>
        <p:txBody>
          <a:bodyPr wrap="none" rtlCol="0">
            <a:spAutoFit/>
          </a:bodyPr>
          <a:lstStyle/>
          <a:p>
            <a:pPr marL="285750" indent="-285750">
              <a:buFont typeface="Arial" charset="0"/>
              <a:buChar char="•"/>
            </a:pPr>
            <a:r>
              <a:rPr lang="en-US" dirty="0"/>
              <a:t>n independent variables (x’s)</a:t>
            </a:r>
          </a:p>
          <a:p>
            <a:pPr marL="285750" indent="-285750">
              <a:buFont typeface="Arial" charset="0"/>
              <a:buChar char="•"/>
            </a:pPr>
            <a:r>
              <a:rPr lang="en-US" dirty="0"/>
              <a:t>One dependent variable (y)</a:t>
            </a:r>
          </a:p>
          <a:p>
            <a:pPr marL="285750" indent="-285750">
              <a:buFont typeface="Arial" charset="0"/>
              <a:buChar char="•"/>
            </a:pPr>
            <a:r>
              <a:rPr lang="en-US" dirty="0"/>
              <a:t>Many more rows than columns (m &gt;&gt; n)</a:t>
            </a:r>
          </a:p>
          <a:p>
            <a:pPr marL="285750" indent="-285750">
              <a:buFont typeface="Arial" charset="0"/>
              <a:buChar char="•"/>
            </a:pPr>
            <a:r>
              <a:rPr lang="en-US" b="1" dirty="0"/>
              <a:t>The goal is y=F(x)</a:t>
            </a:r>
          </a:p>
        </p:txBody>
      </p:sp>
      <p:sp>
        <p:nvSpPr>
          <p:cNvPr id="8" name="TextBox 7"/>
          <p:cNvSpPr txBox="1"/>
          <p:nvPr/>
        </p:nvSpPr>
        <p:spPr>
          <a:xfrm>
            <a:off x="1455427" y="1143662"/>
            <a:ext cx="1356140" cy="369332"/>
          </a:xfrm>
          <a:prstGeom prst="rect">
            <a:avLst/>
          </a:prstGeom>
          <a:noFill/>
        </p:spPr>
        <p:txBody>
          <a:bodyPr wrap="none" rtlCol="0">
            <a:spAutoFit/>
          </a:bodyPr>
          <a:lstStyle/>
          <a:p>
            <a:r>
              <a:rPr lang="en-US" dirty="0"/>
              <a:t>L+1 columns</a:t>
            </a:r>
          </a:p>
        </p:txBody>
      </p:sp>
      <p:cxnSp>
        <p:nvCxnSpPr>
          <p:cNvPr id="10" name="Straight Arrow Connector 9"/>
          <p:cNvCxnSpPr/>
          <p:nvPr/>
        </p:nvCxnSpPr>
        <p:spPr>
          <a:xfrm>
            <a:off x="1192920" y="1517501"/>
            <a:ext cx="186107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23983" y="1720548"/>
            <a:ext cx="0" cy="12003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01" y="2033871"/>
            <a:ext cx="884922" cy="369332"/>
          </a:xfrm>
          <a:prstGeom prst="rect">
            <a:avLst/>
          </a:prstGeom>
          <a:noFill/>
        </p:spPr>
        <p:txBody>
          <a:bodyPr wrap="none" rtlCol="0">
            <a:spAutoFit/>
          </a:bodyPr>
          <a:lstStyle/>
          <a:p>
            <a:r>
              <a:rPr lang="en-US" dirty="0"/>
              <a:t>M rows</a:t>
            </a:r>
          </a:p>
        </p:txBody>
      </p:sp>
      <p:sp>
        <p:nvSpPr>
          <p:cNvPr id="16" name="TextBox 15"/>
          <p:cNvSpPr txBox="1"/>
          <p:nvPr/>
        </p:nvSpPr>
        <p:spPr>
          <a:xfrm>
            <a:off x="1167559" y="1535882"/>
            <a:ext cx="1955985" cy="1477328"/>
          </a:xfrm>
          <a:prstGeom prst="rect">
            <a:avLst/>
          </a:prstGeom>
          <a:noFill/>
        </p:spPr>
        <p:txBody>
          <a:bodyPr wrap="none" rtlCol="0">
            <a:spAutoFit/>
          </a:bodyPr>
          <a:lstStyle/>
          <a:p>
            <a:pPr algn="ctr"/>
            <a:r>
              <a:rPr lang="en-US" dirty="0"/>
              <a:t>f</a:t>
            </a:r>
            <a:r>
              <a:rPr lang="en-US" baseline="-25000" dirty="0"/>
              <a:t>1</a:t>
            </a:r>
            <a:r>
              <a:rPr lang="en-US" dirty="0"/>
              <a:t>    f</a:t>
            </a:r>
            <a:r>
              <a:rPr lang="en-US" baseline="-25000" dirty="0"/>
              <a:t>2</a:t>
            </a:r>
            <a:r>
              <a:rPr lang="en-US" dirty="0"/>
              <a:t>   f</a:t>
            </a:r>
            <a:r>
              <a:rPr lang="en-US" baseline="-25000" dirty="0"/>
              <a:t>3</a:t>
            </a:r>
            <a:r>
              <a:rPr lang="en-US" dirty="0"/>
              <a:t>   </a:t>
            </a:r>
            <a:r>
              <a:rPr lang="mr-IN" dirty="0"/>
              <a:t>…</a:t>
            </a:r>
            <a:r>
              <a:rPr lang="en-US" dirty="0"/>
              <a:t>.  </a:t>
            </a:r>
            <a:r>
              <a:rPr lang="en-US" dirty="0" err="1"/>
              <a:t>f</a:t>
            </a:r>
            <a:r>
              <a:rPr lang="en-US" baseline="-25000" dirty="0" err="1"/>
              <a:t>L</a:t>
            </a:r>
            <a:r>
              <a:rPr lang="en-US" dirty="0"/>
              <a:t>   y</a:t>
            </a:r>
          </a:p>
          <a:p>
            <a:pPr algn="ctr"/>
            <a:r>
              <a:rPr lang="en-US" dirty="0"/>
              <a:t>f</a:t>
            </a:r>
            <a:r>
              <a:rPr lang="en-US" baseline="-25000" dirty="0"/>
              <a:t>1</a:t>
            </a:r>
            <a:r>
              <a:rPr lang="en-US" dirty="0"/>
              <a:t>    f</a:t>
            </a:r>
            <a:r>
              <a:rPr lang="en-US" baseline="-25000" dirty="0"/>
              <a:t>2</a:t>
            </a:r>
            <a:r>
              <a:rPr lang="en-US" dirty="0"/>
              <a:t>   </a:t>
            </a:r>
            <a:r>
              <a:rPr lang="en-US" b="1" i="1" dirty="0"/>
              <a:t>0</a:t>
            </a:r>
            <a:r>
              <a:rPr lang="en-US" dirty="0"/>
              <a:t>    </a:t>
            </a:r>
            <a:r>
              <a:rPr lang="mr-IN" dirty="0"/>
              <a:t>…</a:t>
            </a:r>
            <a:r>
              <a:rPr lang="en-US" dirty="0"/>
              <a:t>.  </a:t>
            </a:r>
            <a:r>
              <a:rPr lang="en-US" dirty="0" err="1"/>
              <a:t>f</a:t>
            </a:r>
            <a:r>
              <a:rPr lang="en-US" baseline="-25000" dirty="0" err="1"/>
              <a:t>L</a:t>
            </a:r>
            <a:r>
              <a:rPr lang="en-US" dirty="0"/>
              <a:t>   y</a:t>
            </a:r>
          </a:p>
          <a:p>
            <a:pPr algn="ctr"/>
            <a:r>
              <a:rPr lang="en-US" dirty="0"/>
              <a:t>f</a:t>
            </a:r>
            <a:r>
              <a:rPr lang="en-US" baseline="-25000" dirty="0"/>
              <a:t>1</a:t>
            </a:r>
            <a:r>
              <a:rPr lang="en-US" dirty="0"/>
              <a:t>   </a:t>
            </a:r>
            <a:r>
              <a:rPr lang="en-US" b="1" i="1" dirty="0" err="1"/>
              <a:t>na</a:t>
            </a:r>
            <a:r>
              <a:rPr lang="en-US" dirty="0"/>
              <a:t>   f</a:t>
            </a:r>
            <a:r>
              <a:rPr lang="en-US" baseline="-25000" dirty="0"/>
              <a:t>3</a:t>
            </a:r>
            <a:r>
              <a:rPr lang="en-US" dirty="0"/>
              <a:t>   </a:t>
            </a:r>
            <a:r>
              <a:rPr lang="mr-IN" dirty="0"/>
              <a:t>…</a:t>
            </a:r>
            <a:r>
              <a:rPr lang="en-US" dirty="0"/>
              <a:t>.  </a:t>
            </a:r>
            <a:r>
              <a:rPr lang="en-US" dirty="0" err="1"/>
              <a:t>f</a:t>
            </a:r>
            <a:r>
              <a:rPr lang="en-US" baseline="-25000" dirty="0" err="1"/>
              <a:t>L</a:t>
            </a:r>
            <a:r>
              <a:rPr lang="en-US" dirty="0"/>
              <a:t>   y</a:t>
            </a:r>
          </a:p>
          <a:p>
            <a:pPr algn="ctr"/>
            <a:r>
              <a:rPr lang="mr-IN" dirty="0"/>
              <a:t>…</a:t>
            </a:r>
            <a:r>
              <a:rPr lang="en-US" dirty="0"/>
              <a:t> </a:t>
            </a:r>
          </a:p>
          <a:p>
            <a:pPr algn="ctr"/>
            <a:r>
              <a:rPr lang="en-US" dirty="0"/>
              <a:t>f</a:t>
            </a:r>
            <a:r>
              <a:rPr lang="en-US" baseline="-25000" dirty="0"/>
              <a:t>1</a:t>
            </a:r>
            <a:r>
              <a:rPr lang="en-US" dirty="0"/>
              <a:t>   f</a:t>
            </a:r>
            <a:r>
              <a:rPr lang="en-US" baseline="-25000" dirty="0"/>
              <a:t>2</a:t>
            </a:r>
            <a:r>
              <a:rPr lang="en-US" dirty="0"/>
              <a:t>   </a:t>
            </a:r>
            <a:r>
              <a:rPr lang="en-US" b="1" i="1" dirty="0" err="1"/>
              <a:t>na</a:t>
            </a:r>
            <a:r>
              <a:rPr lang="en-US" dirty="0"/>
              <a:t>   </a:t>
            </a:r>
            <a:r>
              <a:rPr lang="mr-IN" dirty="0"/>
              <a:t>…</a:t>
            </a:r>
            <a:r>
              <a:rPr lang="en-US" dirty="0"/>
              <a:t>.  </a:t>
            </a:r>
            <a:r>
              <a:rPr lang="en-US" dirty="0" err="1"/>
              <a:t>f</a:t>
            </a:r>
            <a:r>
              <a:rPr lang="en-US" baseline="-25000" dirty="0" err="1"/>
              <a:t>L</a:t>
            </a:r>
            <a:r>
              <a:rPr lang="en-US" dirty="0"/>
              <a:t>   y</a:t>
            </a:r>
          </a:p>
        </p:txBody>
      </p:sp>
      <p:grpSp>
        <p:nvGrpSpPr>
          <p:cNvPr id="34" name="Group 33">
            <a:extLst>
              <a:ext uri="{FF2B5EF4-FFF2-40B4-BE49-F238E27FC236}">
                <a16:creationId xmlns:a16="http://schemas.microsoft.com/office/drawing/2014/main" id="{F1A98B75-02B4-9C4A-884A-CAD639414A0E}"/>
              </a:ext>
            </a:extLst>
          </p:cNvPr>
          <p:cNvGrpSpPr/>
          <p:nvPr/>
        </p:nvGrpSpPr>
        <p:grpSpPr>
          <a:xfrm>
            <a:off x="463989" y="4504977"/>
            <a:ext cx="3121717" cy="1869548"/>
            <a:chOff x="4826246" y="3036780"/>
            <a:chExt cx="3121717" cy="1869548"/>
          </a:xfrm>
        </p:grpSpPr>
        <p:sp>
          <p:nvSpPr>
            <p:cNvPr id="19" name="TextBox 18">
              <a:extLst>
                <a:ext uri="{FF2B5EF4-FFF2-40B4-BE49-F238E27FC236}">
                  <a16:creationId xmlns:a16="http://schemas.microsoft.com/office/drawing/2014/main" id="{D5DC3066-632E-0F4D-81DE-8135C0B3658F}"/>
                </a:ext>
              </a:extLst>
            </p:cNvPr>
            <p:cNvSpPr txBox="1"/>
            <p:nvPr/>
          </p:nvSpPr>
          <p:spPr>
            <a:xfrm>
              <a:off x="6239772" y="3036780"/>
              <a:ext cx="1380250" cy="369332"/>
            </a:xfrm>
            <a:prstGeom prst="rect">
              <a:avLst/>
            </a:prstGeom>
            <a:noFill/>
          </p:spPr>
          <p:txBody>
            <a:bodyPr wrap="none" rtlCol="0">
              <a:spAutoFit/>
            </a:bodyPr>
            <a:lstStyle/>
            <a:p>
              <a:r>
                <a:rPr lang="en-US" dirty="0"/>
                <a:t>n+1 columns</a:t>
              </a:r>
            </a:p>
          </p:txBody>
        </p:sp>
        <p:cxnSp>
          <p:nvCxnSpPr>
            <p:cNvPr id="23" name="Straight Arrow Connector 22">
              <a:extLst>
                <a:ext uri="{FF2B5EF4-FFF2-40B4-BE49-F238E27FC236}">
                  <a16:creationId xmlns:a16="http://schemas.microsoft.com/office/drawing/2014/main" id="{D85084AF-B59F-054D-A870-A552D7B298C1}"/>
                </a:ext>
              </a:extLst>
            </p:cNvPr>
            <p:cNvCxnSpPr/>
            <p:nvPr/>
          </p:nvCxnSpPr>
          <p:spPr>
            <a:xfrm>
              <a:off x="5977265" y="3410619"/>
              <a:ext cx="1861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49D690-1D5A-4241-8B4F-5674818C5E10}"/>
                </a:ext>
              </a:extLst>
            </p:cNvPr>
            <p:cNvCxnSpPr/>
            <p:nvPr/>
          </p:nvCxnSpPr>
          <p:spPr>
            <a:xfrm>
              <a:off x="5708328" y="3613666"/>
              <a:ext cx="0" cy="120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B8CB88-CB35-194B-8F67-BD53AFEB393E}"/>
                </a:ext>
              </a:extLst>
            </p:cNvPr>
            <p:cNvSpPr txBox="1"/>
            <p:nvPr/>
          </p:nvSpPr>
          <p:spPr>
            <a:xfrm>
              <a:off x="4826246" y="3926989"/>
              <a:ext cx="872483" cy="369332"/>
            </a:xfrm>
            <a:prstGeom prst="rect">
              <a:avLst/>
            </a:prstGeom>
            <a:noFill/>
          </p:spPr>
          <p:txBody>
            <a:bodyPr wrap="none" rtlCol="0">
              <a:spAutoFit/>
            </a:bodyPr>
            <a:lstStyle/>
            <a:p>
              <a:r>
                <a:rPr lang="en-US"/>
                <a:t>m rows</a:t>
              </a:r>
            </a:p>
          </p:txBody>
        </p:sp>
        <p:sp>
          <p:nvSpPr>
            <p:cNvPr id="26" name="TextBox 25">
              <a:extLst>
                <a:ext uri="{FF2B5EF4-FFF2-40B4-BE49-F238E27FC236}">
                  <a16:creationId xmlns:a16="http://schemas.microsoft.com/office/drawing/2014/main" id="{959276CF-4C51-EA4E-A148-C28B4DB11844}"/>
                </a:ext>
              </a:extLst>
            </p:cNvPr>
            <p:cNvSpPr txBox="1"/>
            <p:nvPr/>
          </p:nvSpPr>
          <p:spPr>
            <a:xfrm>
              <a:off x="5911829" y="3429000"/>
              <a:ext cx="2036134" cy="1477328"/>
            </a:xfrm>
            <a:prstGeom prst="rect">
              <a:avLst/>
            </a:prstGeom>
            <a:noFill/>
          </p:spPr>
          <p:txBody>
            <a:bodyPr wrap="none" rtlCol="0">
              <a:spAutoFit/>
            </a:bodyPr>
            <a:lstStyle/>
            <a:p>
              <a:pPr algn="ctr"/>
              <a:r>
                <a:rPr lang="en-US" dirty="0"/>
                <a:t>x</a:t>
              </a:r>
              <a:r>
                <a:rPr lang="en-US" baseline="-25000" dirty="0"/>
                <a:t>1</a:t>
              </a:r>
              <a:r>
                <a:rPr lang="en-US" dirty="0"/>
                <a:t>   x</a:t>
              </a:r>
              <a:r>
                <a:rPr lang="en-US" baseline="-25000" dirty="0"/>
                <a:t>2</a:t>
              </a:r>
              <a:r>
                <a:rPr lang="en-US" dirty="0"/>
                <a:t>   x</a:t>
              </a:r>
              <a:r>
                <a:rPr lang="en-US" baseline="-25000" dirty="0"/>
                <a:t>3</a:t>
              </a:r>
              <a:r>
                <a:rPr lang="en-US" dirty="0"/>
                <a:t>   </a:t>
              </a:r>
              <a:r>
                <a:rPr lang="mr-IN" dirty="0"/>
                <a:t>…</a:t>
              </a:r>
              <a:r>
                <a:rPr lang="en-US" dirty="0"/>
                <a:t>.  </a:t>
              </a:r>
              <a:r>
                <a:rPr lang="en-US" dirty="0" err="1"/>
                <a:t>x</a:t>
              </a:r>
              <a:r>
                <a:rPr lang="en-US" baseline="-25000" dirty="0" err="1"/>
                <a:t>n</a:t>
              </a:r>
              <a:r>
                <a:rPr lang="en-US" dirty="0"/>
                <a:t>   y</a:t>
              </a:r>
            </a:p>
            <a:p>
              <a:pPr algn="ctr"/>
              <a:r>
                <a:rPr lang="en-US" dirty="0"/>
                <a:t>x</a:t>
              </a:r>
              <a:r>
                <a:rPr lang="en-US" baseline="-25000" dirty="0"/>
                <a:t>1</a:t>
              </a:r>
              <a:r>
                <a:rPr lang="en-US" dirty="0"/>
                <a:t>   x</a:t>
              </a:r>
              <a:r>
                <a:rPr lang="en-US" baseline="-25000" dirty="0"/>
                <a:t>2</a:t>
              </a:r>
              <a:r>
                <a:rPr lang="en-US" dirty="0"/>
                <a:t>   x</a:t>
              </a:r>
              <a:r>
                <a:rPr lang="en-US" baseline="-25000" dirty="0"/>
                <a:t>3</a:t>
              </a:r>
              <a:r>
                <a:rPr lang="en-US" dirty="0"/>
                <a:t>   </a:t>
              </a:r>
              <a:r>
                <a:rPr lang="mr-IN" dirty="0"/>
                <a:t>…</a:t>
              </a:r>
              <a:r>
                <a:rPr lang="en-US" dirty="0"/>
                <a:t>.  </a:t>
              </a:r>
              <a:r>
                <a:rPr lang="en-US" dirty="0" err="1"/>
                <a:t>x</a:t>
              </a:r>
              <a:r>
                <a:rPr lang="en-US" baseline="-25000" dirty="0" err="1"/>
                <a:t>n</a:t>
              </a:r>
              <a:r>
                <a:rPr lang="en-US" dirty="0"/>
                <a:t>   y</a:t>
              </a:r>
            </a:p>
            <a:p>
              <a:pPr algn="ctr"/>
              <a:r>
                <a:rPr lang="en-US" dirty="0"/>
                <a:t>x</a:t>
              </a:r>
              <a:r>
                <a:rPr lang="en-US" baseline="-25000" dirty="0"/>
                <a:t>1</a:t>
              </a:r>
              <a:r>
                <a:rPr lang="en-US" dirty="0"/>
                <a:t>   x</a:t>
              </a:r>
              <a:r>
                <a:rPr lang="en-US" baseline="-25000" dirty="0"/>
                <a:t>2</a:t>
              </a:r>
              <a:r>
                <a:rPr lang="en-US" dirty="0"/>
                <a:t>   x</a:t>
              </a:r>
              <a:r>
                <a:rPr lang="en-US" baseline="-25000" dirty="0"/>
                <a:t>3</a:t>
              </a:r>
              <a:r>
                <a:rPr lang="en-US" dirty="0"/>
                <a:t>   </a:t>
              </a:r>
              <a:r>
                <a:rPr lang="mr-IN" dirty="0"/>
                <a:t>…</a:t>
              </a:r>
              <a:r>
                <a:rPr lang="en-US" dirty="0"/>
                <a:t>.  </a:t>
              </a:r>
              <a:r>
                <a:rPr lang="en-US" dirty="0" err="1"/>
                <a:t>x</a:t>
              </a:r>
              <a:r>
                <a:rPr lang="en-US" baseline="-25000" dirty="0" err="1"/>
                <a:t>n</a:t>
              </a:r>
              <a:r>
                <a:rPr lang="en-US" dirty="0"/>
                <a:t>   y</a:t>
              </a:r>
            </a:p>
            <a:p>
              <a:pPr algn="ctr"/>
              <a:r>
                <a:rPr lang="mr-IN" dirty="0"/>
                <a:t>…</a:t>
              </a:r>
              <a:r>
                <a:rPr lang="en-US" dirty="0"/>
                <a:t> </a:t>
              </a:r>
            </a:p>
            <a:p>
              <a:pPr algn="ctr"/>
              <a:r>
                <a:rPr lang="en-US" dirty="0"/>
                <a:t>x</a:t>
              </a:r>
              <a:r>
                <a:rPr lang="en-US" baseline="-25000" dirty="0"/>
                <a:t>1</a:t>
              </a:r>
              <a:r>
                <a:rPr lang="en-US" dirty="0"/>
                <a:t>   x</a:t>
              </a:r>
              <a:r>
                <a:rPr lang="en-US" baseline="-25000" dirty="0"/>
                <a:t>2</a:t>
              </a:r>
              <a:r>
                <a:rPr lang="en-US" dirty="0"/>
                <a:t>   x</a:t>
              </a:r>
              <a:r>
                <a:rPr lang="en-US" baseline="-25000" dirty="0"/>
                <a:t>3</a:t>
              </a:r>
              <a:r>
                <a:rPr lang="en-US" dirty="0"/>
                <a:t>   </a:t>
              </a:r>
              <a:r>
                <a:rPr lang="mr-IN" dirty="0"/>
                <a:t>…</a:t>
              </a:r>
              <a:r>
                <a:rPr lang="en-US" dirty="0"/>
                <a:t>.  </a:t>
              </a:r>
              <a:r>
                <a:rPr lang="en-US" dirty="0" err="1"/>
                <a:t>x</a:t>
              </a:r>
              <a:r>
                <a:rPr lang="en-US" baseline="-25000" dirty="0" err="1"/>
                <a:t>n</a:t>
              </a:r>
              <a:r>
                <a:rPr lang="en-US" dirty="0"/>
                <a:t>   y</a:t>
              </a:r>
            </a:p>
          </p:txBody>
        </p:sp>
      </p:grpSp>
      <p:grpSp>
        <p:nvGrpSpPr>
          <p:cNvPr id="33" name="Group 32">
            <a:extLst>
              <a:ext uri="{FF2B5EF4-FFF2-40B4-BE49-F238E27FC236}">
                <a16:creationId xmlns:a16="http://schemas.microsoft.com/office/drawing/2014/main" id="{13676989-C24C-564D-8CFE-19820C2C27ED}"/>
              </a:ext>
            </a:extLst>
          </p:cNvPr>
          <p:cNvGrpSpPr/>
          <p:nvPr/>
        </p:nvGrpSpPr>
        <p:grpSpPr>
          <a:xfrm>
            <a:off x="5247420" y="1143662"/>
            <a:ext cx="3038361" cy="1869548"/>
            <a:chOff x="4689573" y="1179079"/>
            <a:chExt cx="3038361" cy="1869548"/>
          </a:xfrm>
        </p:grpSpPr>
        <p:sp>
          <p:nvSpPr>
            <p:cNvPr id="27" name="TextBox 26">
              <a:extLst>
                <a:ext uri="{FF2B5EF4-FFF2-40B4-BE49-F238E27FC236}">
                  <a16:creationId xmlns:a16="http://schemas.microsoft.com/office/drawing/2014/main" id="{B87575F2-1BF5-B641-8C88-4366CCDC2993}"/>
                </a:ext>
              </a:extLst>
            </p:cNvPr>
            <p:cNvSpPr txBox="1"/>
            <p:nvPr/>
          </p:nvSpPr>
          <p:spPr>
            <a:xfrm>
              <a:off x="6103099" y="1179079"/>
              <a:ext cx="1356140" cy="369332"/>
            </a:xfrm>
            <a:prstGeom prst="rect">
              <a:avLst/>
            </a:prstGeom>
            <a:noFill/>
          </p:spPr>
          <p:txBody>
            <a:bodyPr wrap="none" rtlCol="0">
              <a:spAutoFit/>
            </a:bodyPr>
            <a:lstStyle/>
            <a:p>
              <a:r>
                <a:rPr lang="en-US" dirty="0"/>
                <a:t>L+1 columns</a:t>
              </a:r>
            </a:p>
          </p:txBody>
        </p:sp>
        <p:cxnSp>
          <p:nvCxnSpPr>
            <p:cNvPr id="28" name="Straight Arrow Connector 27">
              <a:extLst>
                <a:ext uri="{FF2B5EF4-FFF2-40B4-BE49-F238E27FC236}">
                  <a16:creationId xmlns:a16="http://schemas.microsoft.com/office/drawing/2014/main" id="{5AE99BD4-CC62-1C47-9199-BD735E9E4DB5}"/>
                </a:ext>
              </a:extLst>
            </p:cNvPr>
            <p:cNvCxnSpPr/>
            <p:nvPr/>
          </p:nvCxnSpPr>
          <p:spPr>
            <a:xfrm>
              <a:off x="5840592" y="1552918"/>
              <a:ext cx="1861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1AEECB-BB9C-CE47-AE04-3721F351903C}"/>
                </a:ext>
              </a:extLst>
            </p:cNvPr>
            <p:cNvCxnSpPr/>
            <p:nvPr/>
          </p:nvCxnSpPr>
          <p:spPr>
            <a:xfrm>
              <a:off x="5571655" y="1755965"/>
              <a:ext cx="0" cy="120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C6F862E-1EA9-2849-9DD0-8C60016707B0}"/>
                </a:ext>
              </a:extLst>
            </p:cNvPr>
            <p:cNvSpPr txBox="1"/>
            <p:nvPr/>
          </p:nvSpPr>
          <p:spPr>
            <a:xfrm>
              <a:off x="4689573" y="2069288"/>
              <a:ext cx="872483" cy="369332"/>
            </a:xfrm>
            <a:prstGeom prst="rect">
              <a:avLst/>
            </a:prstGeom>
            <a:noFill/>
          </p:spPr>
          <p:txBody>
            <a:bodyPr wrap="none" rtlCol="0">
              <a:spAutoFit/>
            </a:bodyPr>
            <a:lstStyle/>
            <a:p>
              <a:r>
                <a:rPr lang="en-US" dirty="0"/>
                <a:t>m rows</a:t>
              </a:r>
            </a:p>
          </p:txBody>
        </p:sp>
        <p:sp>
          <p:nvSpPr>
            <p:cNvPr id="31" name="TextBox 30">
              <a:extLst>
                <a:ext uri="{FF2B5EF4-FFF2-40B4-BE49-F238E27FC236}">
                  <a16:creationId xmlns:a16="http://schemas.microsoft.com/office/drawing/2014/main" id="{60D09599-7D29-5047-ADCF-05AB055AD26B}"/>
                </a:ext>
              </a:extLst>
            </p:cNvPr>
            <p:cNvSpPr txBox="1"/>
            <p:nvPr/>
          </p:nvSpPr>
          <p:spPr>
            <a:xfrm>
              <a:off x="5858512" y="1571299"/>
              <a:ext cx="1869422" cy="1477328"/>
            </a:xfrm>
            <a:prstGeom prst="rect">
              <a:avLst/>
            </a:prstGeom>
            <a:noFill/>
          </p:spPr>
          <p:txBody>
            <a:bodyPr wrap="none" rtlCol="0">
              <a:spAutoFit/>
            </a:bodyPr>
            <a:lstStyle/>
            <a:p>
              <a:pPr algn="ctr"/>
              <a:r>
                <a:rPr lang="en-US" dirty="0"/>
                <a:t>f</a:t>
              </a:r>
              <a:r>
                <a:rPr lang="en-US" baseline="-25000" dirty="0"/>
                <a:t>1</a:t>
              </a:r>
              <a:r>
                <a:rPr lang="en-US" dirty="0"/>
                <a:t>   f</a:t>
              </a:r>
              <a:r>
                <a:rPr lang="en-US" baseline="-25000" dirty="0"/>
                <a:t>2</a:t>
              </a:r>
              <a:r>
                <a:rPr lang="en-US" dirty="0"/>
                <a:t>   f</a:t>
              </a:r>
              <a:r>
                <a:rPr lang="en-US" baseline="-25000" dirty="0"/>
                <a:t>3</a:t>
              </a:r>
              <a:r>
                <a:rPr lang="en-US" dirty="0"/>
                <a:t>   </a:t>
              </a:r>
              <a:r>
                <a:rPr lang="mr-IN" dirty="0"/>
                <a:t>…</a:t>
              </a:r>
              <a:r>
                <a:rPr lang="en-US" dirty="0"/>
                <a:t>.  </a:t>
              </a:r>
              <a:r>
                <a:rPr lang="en-US" dirty="0" err="1"/>
                <a:t>f</a:t>
              </a:r>
              <a:r>
                <a:rPr lang="en-US" baseline="-25000" dirty="0" err="1"/>
                <a:t>L</a:t>
              </a:r>
              <a:r>
                <a:rPr lang="en-US" dirty="0"/>
                <a:t>   y</a:t>
              </a:r>
            </a:p>
            <a:p>
              <a:pPr algn="ctr"/>
              <a:r>
                <a:rPr lang="en-US" dirty="0"/>
                <a:t>f</a:t>
              </a:r>
              <a:r>
                <a:rPr lang="en-US" baseline="-25000" dirty="0"/>
                <a:t>1</a:t>
              </a:r>
              <a:r>
                <a:rPr lang="en-US" dirty="0"/>
                <a:t>   f</a:t>
              </a:r>
              <a:r>
                <a:rPr lang="en-US" baseline="-25000" dirty="0"/>
                <a:t>2</a:t>
              </a:r>
              <a:r>
                <a:rPr lang="en-US" dirty="0"/>
                <a:t>   </a:t>
              </a:r>
              <a:r>
                <a:rPr lang="en-US" b="1" i="1" dirty="0"/>
                <a:t>f</a:t>
              </a:r>
              <a:r>
                <a:rPr lang="en-US" b="1" i="1" baseline="-25000" dirty="0"/>
                <a:t>3</a:t>
              </a:r>
              <a:r>
                <a:rPr lang="en-US" dirty="0"/>
                <a:t>   </a:t>
              </a:r>
              <a:r>
                <a:rPr lang="mr-IN" dirty="0"/>
                <a:t>…</a:t>
              </a:r>
              <a:r>
                <a:rPr lang="en-US" dirty="0"/>
                <a:t>.  </a:t>
              </a:r>
              <a:r>
                <a:rPr lang="en-US" dirty="0" err="1"/>
                <a:t>f</a:t>
              </a:r>
              <a:r>
                <a:rPr lang="en-US" baseline="-25000" dirty="0" err="1"/>
                <a:t>L</a:t>
              </a:r>
              <a:r>
                <a:rPr lang="en-US" dirty="0"/>
                <a:t>   y</a:t>
              </a:r>
            </a:p>
            <a:p>
              <a:pPr algn="ctr"/>
              <a:r>
                <a:rPr lang="en-US" dirty="0"/>
                <a:t>f</a:t>
              </a:r>
              <a:r>
                <a:rPr lang="en-US" baseline="-25000" dirty="0"/>
                <a:t>1</a:t>
              </a:r>
              <a:r>
                <a:rPr lang="en-US" dirty="0"/>
                <a:t>   </a:t>
              </a:r>
              <a:r>
                <a:rPr lang="en-US" b="1" i="1" dirty="0"/>
                <a:t>f</a:t>
              </a:r>
              <a:r>
                <a:rPr lang="en-US" b="1" i="1" baseline="-25000" dirty="0"/>
                <a:t>2</a:t>
              </a:r>
              <a:r>
                <a:rPr lang="en-US" dirty="0"/>
                <a:t>   f</a:t>
              </a:r>
              <a:r>
                <a:rPr lang="en-US" baseline="-25000" dirty="0"/>
                <a:t>3</a:t>
              </a:r>
              <a:r>
                <a:rPr lang="en-US" dirty="0"/>
                <a:t>   </a:t>
              </a:r>
              <a:r>
                <a:rPr lang="mr-IN" dirty="0"/>
                <a:t>…</a:t>
              </a:r>
              <a:r>
                <a:rPr lang="en-US" dirty="0"/>
                <a:t>.  </a:t>
              </a:r>
              <a:r>
                <a:rPr lang="en-US" dirty="0" err="1"/>
                <a:t>f</a:t>
              </a:r>
              <a:r>
                <a:rPr lang="en-US" baseline="-25000" dirty="0" err="1"/>
                <a:t>L</a:t>
              </a:r>
              <a:r>
                <a:rPr lang="en-US" dirty="0"/>
                <a:t>   y</a:t>
              </a:r>
            </a:p>
            <a:p>
              <a:pPr algn="ctr"/>
              <a:r>
                <a:rPr lang="mr-IN" dirty="0"/>
                <a:t>…</a:t>
              </a:r>
              <a:r>
                <a:rPr lang="en-US" dirty="0"/>
                <a:t> </a:t>
              </a:r>
            </a:p>
            <a:p>
              <a:pPr algn="ctr"/>
              <a:r>
                <a:rPr lang="en-US" dirty="0"/>
                <a:t>f</a:t>
              </a:r>
              <a:r>
                <a:rPr lang="en-US" baseline="-25000" dirty="0"/>
                <a:t>1</a:t>
              </a:r>
              <a:r>
                <a:rPr lang="en-US" dirty="0"/>
                <a:t>   f</a:t>
              </a:r>
              <a:r>
                <a:rPr lang="en-US" baseline="-25000" dirty="0"/>
                <a:t>2</a:t>
              </a:r>
              <a:r>
                <a:rPr lang="en-US" dirty="0"/>
                <a:t>   </a:t>
              </a:r>
              <a:r>
                <a:rPr lang="en-US" b="1" i="1" dirty="0"/>
                <a:t>f</a:t>
              </a:r>
              <a:r>
                <a:rPr lang="en-US" b="1" i="1" baseline="-25000" dirty="0"/>
                <a:t>3</a:t>
              </a:r>
              <a:r>
                <a:rPr lang="en-US" dirty="0"/>
                <a:t>   </a:t>
              </a:r>
              <a:r>
                <a:rPr lang="mr-IN" dirty="0"/>
                <a:t>…</a:t>
              </a:r>
              <a:r>
                <a:rPr lang="en-US" dirty="0"/>
                <a:t>.  </a:t>
              </a:r>
              <a:r>
                <a:rPr lang="en-US" dirty="0" err="1"/>
                <a:t>f</a:t>
              </a:r>
              <a:r>
                <a:rPr lang="en-US" baseline="-25000" dirty="0" err="1"/>
                <a:t>L</a:t>
              </a:r>
              <a:r>
                <a:rPr lang="en-US" dirty="0"/>
                <a:t>   y</a:t>
              </a:r>
            </a:p>
          </p:txBody>
        </p:sp>
      </p:grpSp>
      <p:sp>
        <p:nvSpPr>
          <p:cNvPr id="35" name="TextBox 34">
            <a:extLst>
              <a:ext uri="{FF2B5EF4-FFF2-40B4-BE49-F238E27FC236}">
                <a16:creationId xmlns:a16="http://schemas.microsoft.com/office/drawing/2014/main" id="{22EA5D4D-6806-0946-8158-CA1DA1BA4CE4}"/>
              </a:ext>
            </a:extLst>
          </p:cNvPr>
          <p:cNvSpPr txBox="1"/>
          <p:nvPr/>
        </p:nvSpPr>
        <p:spPr>
          <a:xfrm>
            <a:off x="1371096" y="790370"/>
            <a:ext cx="1376980" cy="461665"/>
          </a:xfrm>
          <a:prstGeom prst="rect">
            <a:avLst/>
          </a:prstGeom>
          <a:noFill/>
        </p:spPr>
        <p:txBody>
          <a:bodyPr wrap="none" rtlCol="0">
            <a:spAutoFit/>
          </a:bodyPr>
          <a:lstStyle/>
          <a:p>
            <a:r>
              <a:rPr lang="en-US" sz="2400" b="1" dirty="0"/>
              <a:t>Raw data</a:t>
            </a:r>
          </a:p>
        </p:txBody>
      </p:sp>
      <p:sp>
        <p:nvSpPr>
          <p:cNvPr id="36" name="TextBox 35">
            <a:extLst>
              <a:ext uri="{FF2B5EF4-FFF2-40B4-BE49-F238E27FC236}">
                <a16:creationId xmlns:a16="http://schemas.microsoft.com/office/drawing/2014/main" id="{D72D22F1-46A7-D144-B191-51EC5E29E8E2}"/>
              </a:ext>
            </a:extLst>
          </p:cNvPr>
          <p:cNvSpPr txBox="1"/>
          <p:nvPr/>
        </p:nvSpPr>
        <p:spPr>
          <a:xfrm>
            <a:off x="6276994" y="810972"/>
            <a:ext cx="1857111" cy="461665"/>
          </a:xfrm>
          <a:prstGeom prst="rect">
            <a:avLst/>
          </a:prstGeom>
          <a:noFill/>
        </p:spPr>
        <p:txBody>
          <a:bodyPr wrap="none" rtlCol="0">
            <a:spAutoFit/>
          </a:bodyPr>
          <a:lstStyle/>
          <a:p>
            <a:r>
              <a:rPr lang="en-US" sz="2400" b="1" dirty="0"/>
              <a:t>Cleaned data</a:t>
            </a:r>
          </a:p>
        </p:txBody>
      </p:sp>
      <p:sp>
        <p:nvSpPr>
          <p:cNvPr id="37" name="TextBox 36">
            <a:extLst>
              <a:ext uri="{FF2B5EF4-FFF2-40B4-BE49-F238E27FC236}">
                <a16:creationId xmlns:a16="http://schemas.microsoft.com/office/drawing/2014/main" id="{BD7DC831-3B7A-4D4E-B203-9412810E1204}"/>
              </a:ext>
            </a:extLst>
          </p:cNvPr>
          <p:cNvSpPr txBox="1"/>
          <p:nvPr/>
        </p:nvSpPr>
        <p:spPr>
          <a:xfrm>
            <a:off x="1298754" y="4078984"/>
            <a:ext cx="2597827" cy="461665"/>
          </a:xfrm>
          <a:prstGeom prst="rect">
            <a:avLst/>
          </a:prstGeom>
          <a:noFill/>
        </p:spPr>
        <p:txBody>
          <a:bodyPr wrap="none" rtlCol="0">
            <a:spAutoFit/>
          </a:bodyPr>
          <a:lstStyle/>
          <a:p>
            <a:r>
              <a:rPr lang="en-US" sz="2400" b="1" dirty="0"/>
              <a:t>Data for the model</a:t>
            </a:r>
          </a:p>
        </p:txBody>
      </p:sp>
      <p:sp>
        <p:nvSpPr>
          <p:cNvPr id="40" name="Right Arrow 39">
            <a:extLst>
              <a:ext uri="{FF2B5EF4-FFF2-40B4-BE49-F238E27FC236}">
                <a16:creationId xmlns:a16="http://schemas.microsoft.com/office/drawing/2014/main" id="{39A9DC65-8327-7546-ADEC-C787AF01848E}"/>
              </a:ext>
            </a:extLst>
          </p:cNvPr>
          <p:cNvSpPr/>
          <p:nvPr/>
        </p:nvSpPr>
        <p:spPr>
          <a:xfrm>
            <a:off x="3571338" y="2393170"/>
            <a:ext cx="1508753" cy="193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923B2AE-AD6A-694B-97BD-F3D7AF63BC50}"/>
              </a:ext>
            </a:extLst>
          </p:cNvPr>
          <p:cNvSpPr txBox="1"/>
          <p:nvPr/>
        </p:nvSpPr>
        <p:spPr>
          <a:xfrm>
            <a:off x="3518806" y="1414709"/>
            <a:ext cx="1691169" cy="954107"/>
          </a:xfrm>
          <a:prstGeom prst="rect">
            <a:avLst/>
          </a:prstGeom>
          <a:noFill/>
        </p:spPr>
        <p:txBody>
          <a:bodyPr wrap="none" rtlCol="0">
            <a:spAutoFit/>
          </a:bodyPr>
          <a:lstStyle/>
          <a:p>
            <a:r>
              <a:rPr lang="en-US" sz="1400" dirty="0"/>
              <a:t>Clean the data:</a:t>
            </a:r>
          </a:p>
          <a:p>
            <a:pPr marL="102870" indent="-102870">
              <a:buFont typeface="Arial" panose="020B0604020202020204" pitchFamily="34" charset="0"/>
              <a:buChar char="•"/>
            </a:pPr>
            <a:r>
              <a:rPr lang="en-US" sz="1400" dirty="0"/>
              <a:t>Fill in missing fields</a:t>
            </a:r>
          </a:p>
          <a:p>
            <a:pPr marL="102870" indent="-102870">
              <a:buFont typeface="Arial" panose="020B0604020202020204" pitchFamily="34" charset="0"/>
              <a:buChar char="•"/>
            </a:pPr>
            <a:r>
              <a:rPr lang="en-US" sz="1400" dirty="0"/>
              <a:t>Treat outliers</a:t>
            </a:r>
          </a:p>
          <a:p>
            <a:pPr marL="102870" indent="-102870">
              <a:buFont typeface="Arial" panose="020B0604020202020204" pitchFamily="34" charset="0"/>
              <a:buChar char="•"/>
            </a:pPr>
            <a:r>
              <a:rPr lang="en-US" sz="1400" dirty="0"/>
              <a:t>Remove exclusions</a:t>
            </a:r>
          </a:p>
        </p:txBody>
      </p:sp>
      <p:sp>
        <p:nvSpPr>
          <p:cNvPr id="3" name="TextBox 2">
            <a:extLst>
              <a:ext uri="{FF2B5EF4-FFF2-40B4-BE49-F238E27FC236}">
                <a16:creationId xmlns:a16="http://schemas.microsoft.com/office/drawing/2014/main" id="{2F87569B-0C75-9446-A7F7-8BB9008E40E6}"/>
              </a:ext>
            </a:extLst>
          </p:cNvPr>
          <p:cNvSpPr txBox="1"/>
          <p:nvPr/>
        </p:nvSpPr>
        <p:spPr>
          <a:xfrm>
            <a:off x="860790" y="3026907"/>
            <a:ext cx="2525331" cy="276999"/>
          </a:xfrm>
          <a:prstGeom prst="rect">
            <a:avLst/>
          </a:prstGeom>
          <a:noFill/>
        </p:spPr>
        <p:txBody>
          <a:bodyPr wrap="square" rtlCol="0">
            <a:spAutoFit/>
          </a:bodyPr>
          <a:lstStyle/>
          <a:p>
            <a:r>
              <a:rPr lang="en-US" sz="1200" dirty="0"/>
              <a:t>Typically missing “bad” field values</a:t>
            </a:r>
          </a:p>
        </p:txBody>
      </p:sp>
      <p:sp>
        <p:nvSpPr>
          <p:cNvPr id="38" name="Right Arrow 37">
            <a:extLst>
              <a:ext uri="{FF2B5EF4-FFF2-40B4-BE49-F238E27FC236}">
                <a16:creationId xmlns:a16="http://schemas.microsoft.com/office/drawing/2014/main" id="{AE6C27FE-BDE7-8249-A69B-F2DE20A70D48}"/>
              </a:ext>
            </a:extLst>
          </p:cNvPr>
          <p:cNvSpPr/>
          <p:nvPr/>
        </p:nvSpPr>
        <p:spPr>
          <a:xfrm rot="9463507">
            <a:off x="3246061" y="3261827"/>
            <a:ext cx="2651877" cy="193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15D4F5D-F6A6-8042-94D2-F0539A798393}"/>
              </a:ext>
            </a:extLst>
          </p:cNvPr>
          <p:cNvSpPr txBox="1"/>
          <p:nvPr/>
        </p:nvSpPr>
        <p:spPr>
          <a:xfrm>
            <a:off x="4364389" y="3344812"/>
            <a:ext cx="2597821" cy="523220"/>
          </a:xfrm>
          <a:prstGeom prst="rect">
            <a:avLst/>
          </a:prstGeom>
          <a:noFill/>
        </p:spPr>
        <p:txBody>
          <a:bodyPr wrap="square" rtlCol="0">
            <a:spAutoFit/>
          </a:bodyPr>
          <a:lstStyle/>
          <a:p>
            <a:pPr algn="ctr"/>
            <a:r>
              <a:rPr lang="en-US" sz="1400" dirty="0"/>
              <a:t>Feature engineering: build n expert variables from the L fields</a:t>
            </a:r>
          </a:p>
        </p:txBody>
      </p:sp>
      <p:sp>
        <p:nvSpPr>
          <p:cNvPr id="5" name="TextBox 4">
            <a:extLst>
              <a:ext uri="{FF2B5EF4-FFF2-40B4-BE49-F238E27FC236}">
                <a16:creationId xmlns:a16="http://schemas.microsoft.com/office/drawing/2014/main" id="{7EFBA3E2-7BE4-B543-A572-10539B36BA73}"/>
              </a:ext>
            </a:extLst>
          </p:cNvPr>
          <p:cNvSpPr txBox="1"/>
          <p:nvPr/>
        </p:nvSpPr>
        <p:spPr>
          <a:xfrm>
            <a:off x="106066" y="1142093"/>
            <a:ext cx="969835" cy="461665"/>
          </a:xfrm>
          <a:prstGeom prst="rect">
            <a:avLst/>
          </a:prstGeom>
          <a:noFill/>
        </p:spPr>
        <p:txBody>
          <a:bodyPr wrap="square" rtlCol="0">
            <a:spAutoFit/>
          </a:bodyPr>
          <a:lstStyle/>
          <a:p>
            <a:pPr algn="ctr"/>
            <a:r>
              <a:rPr lang="en-US" sz="800" dirty="0"/>
              <a:t>Some values are 0 when they should be nonzero</a:t>
            </a:r>
          </a:p>
        </p:txBody>
      </p:sp>
      <p:sp>
        <p:nvSpPr>
          <p:cNvPr id="42" name="TextBox 41">
            <a:extLst>
              <a:ext uri="{FF2B5EF4-FFF2-40B4-BE49-F238E27FC236}">
                <a16:creationId xmlns:a16="http://schemas.microsoft.com/office/drawing/2014/main" id="{9370C9EE-2036-424F-AB24-F9456618A0C0}"/>
              </a:ext>
            </a:extLst>
          </p:cNvPr>
          <p:cNvSpPr txBox="1"/>
          <p:nvPr/>
        </p:nvSpPr>
        <p:spPr>
          <a:xfrm>
            <a:off x="59264" y="2617873"/>
            <a:ext cx="820264" cy="338554"/>
          </a:xfrm>
          <a:prstGeom prst="rect">
            <a:avLst/>
          </a:prstGeom>
          <a:noFill/>
        </p:spPr>
        <p:txBody>
          <a:bodyPr wrap="square" rtlCol="0">
            <a:spAutoFit/>
          </a:bodyPr>
          <a:lstStyle/>
          <a:p>
            <a:pPr algn="ctr"/>
            <a:r>
              <a:rPr lang="en-US" sz="800" dirty="0"/>
              <a:t>Some values are missing</a:t>
            </a:r>
          </a:p>
        </p:txBody>
      </p:sp>
      <p:cxnSp>
        <p:nvCxnSpPr>
          <p:cNvPr id="7" name="Straight Arrow Connector 6">
            <a:extLst>
              <a:ext uri="{FF2B5EF4-FFF2-40B4-BE49-F238E27FC236}">
                <a16:creationId xmlns:a16="http://schemas.microsoft.com/office/drawing/2014/main" id="{7BAC8A58-15D7-9C4F-908B-811AF84340CD}"/>
              </a:ext>
            </a:extLst>
          </p:cNvPr>
          <p:cNvCxnSpPr/>
          <p:nvPr/>
        </p:nvCxnSpPr>
        <p:spPr>
          <a:xfrm>
            <a:off x="923983" y="1512994"/>
            <a:ext cx="953532" cy="44468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68BD92A-01F3-F34F-BCF3-5085BA8732C7}"/>
              </a:ext>
            </a:extLst>
          </p:cNvPr>
          <p:cNvCxnSpPr>
            <a:cxnSpLocks/>
          </p:cNvCxnSpPr>
          <p:nvPr/>
        </p:nvCxnSpPr>
        <p:spPr>
          <a:xfrm flipV="1">
            <a:off x="754037" y="2386872"/>
            <a:ext cx="865704" cy="38688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95C823-85E5-8F41-9BBC-320C56A6FB12}"/>
              </a:ext>
            </a:extLst>
          </p:cNvPr>
          <p:cNvSpPr txBox="1"/>
          <p:nvPr/>
        </p:nvSpPr>
        <p:spPr>
          <a:xfrm>
            <a:off x="209918" y="3308413"/>
            <a:ext cx="1952554" cy="338554"/>
          </a:xfrm>
          <a:prstGeom prst="rect">
            <a:avLst/>
          </a:prstGeom>
          <a:noFill/>
        </p:spPr>
        <p:txBody>
          <a:bodyPr wrap="square" rtlCol="0">
            <a:spAutoFit/>
          </a:bodyPr>
          <a:lstStyle/>
          <a:p>
            <a:pPr algn="ctr"/>
            <a:r>
              <a:rPr lang="en-US" sz="800" dirty="0"/>
              <a:t>The fields f can be numbers, characters, strings, names, addresses, anything</a:t>
            </a:r>
          </a:p>
        </p:txBody>
      </p:sp>
      <p:sp>
        <p:nvSpPr>
          <p:cNvPr id="45" name="TextBox 44">
            <a:extLst>
              <a:ext uri="{FF2B5EF4-FFF2-40B4-BE49-F238E27FC236}">
                <a16:creationId xmlns:a16="http://schemas.microsoft.com/office/drawing/2014/main" id="{0B05CB60-01D3-304A-98FB-12155B17362A}"/>
              </a:ext>
            </a:extLst>
          </p:cNvPr>
          <p:cNvSpPr txBox="1"/>
          <p:nvPr/>
        </p:nvSpPr>
        <p:spPr>
          <a:xfrm>
            <a:off x="8243779" y="2320712"/>
            <a:ext cx="825640" cy="338554"/>
          </a:xfrm>
          <a:prstGeom prst="rect">
            <a:avLst/>
          </a:prstGeom>
          <a:noFill/>
        </p:spPr>
        <p:txBody>
          <a:bodyPr wrap="square" rtlCol="0">
            <a:spAutoFit/>
          </a:bodyPr>
          <a:lstStyle/>
          <a:p>
            <a:pPr algn="ctr"/>
            <a:r>
              <a:rPr lang="en-US" sz="800" dirty="0"/>
              <a:t>The fields f are still anything</a:t>
            </a:r>
          </a:p>
        </p:txBody>
      </p:sp>
      <p:sp>
        <p:nvSpPr>
          <p:cNvPr id="46" name="TextBox 45">
            <a:extLst>
              <a:ext uri="{FF2B5EF4-FFF2-40B4-BE49-F238E27FC236}">
                <a16:creationId xmlns:a16="http://schemas.microsoft.com/office/drawing/2014/main" id="{FDEF5ECE-B6BE-C64A-ABD4-7482B45F4E8F}"/>
              </a:ext>
            </a:extLst>
          </p:cNvPr>
          <p:cNvSpPr txBox="1"/>
          <p:nvPr/>
        </p:nvSpPr>
        <p:spPr>
          <a:xfrm>
            <a:off x="324520" y="4801141"/>
            <a:ext cx="868400" cy="338554"/>
          </a:xfrm>
          <a:prstGeom prst="rect">
            <a:avLst/>
          </a:prstGeom>
          <a:noFill/>
        </p:spPr>
        <p:txBody>
          <a:bodyPr wrap="square" rtlCol="0">
            <a:spAutoFit/>
          </a:bodyPr>
          <a:lstStyle/>
          <a:p>
            <a:pPr algn="ctr"/>
            <a:r>
              <a:rPr lang="en-US" sz="800" dirty="0"/>
              <a:t>The variables x are all numbers</a:t>
            </a:r>
          </a:p>
        </p:txBody>
      </p:sp>
      <p:sp>
        <p:nvSpPr>
          <p:cNvPr id="6" name="TextBox 5">
            <a:extLst>
              <a:ext uri="{FF2B5EF4-FFF2-40B4-BE49-F238E27FC236}">
                <a16:creationId xmlns:a16="http://schemas.microsoft.com/office/drawing/2014/main" id="{F63DB0FA-C921-E876-041B-1D30415B3815}"/>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058841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60AB8-5A56-B0A6-358D-A7DECACB4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8288E-4965-8572-9669-AE5BF6C2FC07}"/>
              </a:ext>
            </a:extLst>
          </p:cNvPr>
          <p:cNvSpPr>
            <a:spLocks noGrp="1"/>
          </p:cNvSpPr>
          <p:nvPr>
            <p:ph type="title"/>
          </p:nvPr>
        </p:nvSpPr>
        <p:spPr>
          <a:xfrm>
            <a:off x="628650" y="0"/>
            <a:ext cx="7886700" cy="1325563"/>
          </a:xfrm>
        </p:spPr>
        <p:txBody>
          <a:bodyPr>
            <a:normAutofit/>
          </a:bodyPr>
          <a:lstStyle/>
          <a:p>
            <a:r>
              <a:rPr lang="en-US" sz="3600" dirty="0">
                <a:latin typeface="+mn-lt"/>
              </a:rPr>
              <a:t>Most Common Kinds of Data Fields</a:t>
            </a:r>
          </a:p>
        </p:txBody>
      </p:sp>
      <p:sp>
        <p:nvSpPr>
          <p:cNvPr id="5" name="Slide Number Placeholder 4">
            <a:extLst>
              <a:ext uri="{FF2B5EF4-FFF2-40B4-BE49-F238E27FC236}">
                <a16:creationId xmlns:a16="http://schemas.microsoft.com/office/drawing/2014/main" id="{66B7337C-0FFC-95E0-7CF3-290619721270}"/>
              </a:ext>
            </a:extLst>
          </p:cNvPr>
          <p:cNvSpPr>
            <a:spLocks noGrp="1"/>
          </p:cNvSpPr>
          <p:nvPr>
            <p:ph type="sldNum" sz="quarter" idx="12"/>
          </p:nvPr>
        </p:nvSpPr>
        <p:spPr/>
        <p:txBody>
          <a:bodyPr/>
          <a:lstStyle/>
          <a:p>
            <a:fld id="{88CD9788-50B9-FE4F-BD86-303CACCBE7E1}" type="slidenum">
              <a:rPr lang="en-US" smtClean="0"/>
              <a:t>59</a:t>
            </a:fld>
            <a:endParaRPr lang="en-US"/>
          </a:p>
        </p:txBody>
      </p:sp>
      <p:sp>
        <p:nvSpPr>
          <p:cNvPr id="6" name="TextBox 5">
            <a:extLst>
              <a:ext uri="{FF2B5EF4-FFF2-40B4-BE49-F238E27FC236}">
                <a16:creationId xmlns:a16="http://schemas.microsoft.com/office/drawing/2014/main" id="{30A5E6CA-E78C-0EBE-02D2-B6836E1F8583}"/>
              </a:ext>
            </a:extLst>
          </p:cNvPr>
          <p:cNvSpPr txBox="1"/>
          <p:nvPr/>
        </p:nvSpPr>
        <p:spPr>
          <a:xfrm>
            <a:off x="425450" y="1275934"/>
            <a:ext cx="8515350" cy="3600986"/>
          </a:xfrm>
          <a:prstGeom prst="rect">
            <a:avLst/>
          </a:prstGeom>
          <a:noFill/>
        </p:spPr>
        <p:txBody>
          <a:bodyPr wrap="square" rtlCol="0">
            <a:spAutoFit/>
          </a:bodyPr>
          <a:lstStyle/>
          <a:p>
            <a:pPr marL="514350" indent="-514350">
              <a:buFont typeface="+mj-lt"/>
              <a:buAutoNum type="arabicPeriod"/>
            </a:pPr>
            <a:r>
              <a:rPr lang="en-US" sz="2400" dirty="0"/>
              <a:t>Numeric</a:t>
            </a:r>
          </a:p>
          <a:p>
            <a:pPr marL="548640" lvl="1" indent="-274320">
              <a:buFont typeface="Arial" charset="0"/>
              <a:buChar char="•"/>
            </a:pPr>
            <a:r>
              <a:rPr lang="en-US" dirty="0"/>
              <a:t>Could be continuous or discrete (e.g., integer counts).</a:t>
            </a:r>
          </a:p>
          <a:p>
            <a:pPr marL="548640" lvl="1" indent="-274320">
              <a:buFont typeface="Arial" charset="0"/>
              <a:buChar char="•"/>
            </a:pPr>
            <a:r>
              <a:rPr lang="en-US" dirty="0"/>
              <a:t>There is a metric/measure – a concept of size, order and nearness.</a:t>
            </a:r>
          </a:p>
          <a:p>
            <a:pPr marL="548640" lvl="1" indent="-274320">
              <a:buFont typeface="Arial" charset="0"/>
              <a:buChar char="•"/>
            </a:pPr>
            <a:endParaRPr lang="en-US" dirty="0"/>
          </a:p>
          <a:p>
            <a:pPr marL="514350" indent="-514350">
              <a:buFont typeface="+mj-lt"/>
              <a:buAutoNum type="arabicPeriod"/>
            </a:pPr>
            <a:r>
              <a:rPr lang="en-US" sz="2400" dirty="0"/>
              <a:t>Categorical</a:t>
            </a:r>
          </a:p>
          <a:p>
            <a:pPr marL="548640" lvl="1" indent="-274320">
              <a:buFont typeface="Arial" charset="0"/>
              <a:buChar char="•"/>
            </a:pPr>
            <a:r>
              <a:rPr lang="en-US" dirty="0"/>
              <a:t>There is no natural ordering.</a:t>
            </a:r>
          </a:p>
          <a:p>
            <a:pPr marL="548640" lvl="1" indent="-274320">
              <a:buFont typeface="Arial" charset="0"/>
              <a:buChar char="•"/>
            </a:pPr>
            <a:r>
              <a:rPr lang="en-US" dirty="0"/>
              <a:t>Examples: A, B, C</a:t>
            </a:r>
            <a:r>
              <a:rPr lang="mr-IN" dirty="0"/>
              <a:t>…</a:t>
            </a:r>
            <a:r>
              <a:rPr lang="en-US" dirty="0"/>
              <a:t> or Type 1, Type 2, Type 3</a:t>
            </a:r>
            <a:r>
              <a:rPr lang="mr-IN" dirty="0"/>
              <a:t>…</a:t>
            </a:r>
            <a:endParaRPr lang="en-US" dirty="0"/>
          </a:p>
          <a:p>
            <a:pPr marL="548640" lvl="1" indent="-274320">
              <a:buFont typeface="Arial" charset="0"/>
              <a:buChar char="•"/>
            </a:pPr>
            <a:r>
              <a:rPr lang="en-US" dirty="0"/>
              <a:t>These are fundamentally different from numbers because there is no metric -  no sense of size, nearness or ordering.</a:t>
            </a:r>
          </a:p>
          <a:p>
            <a:pPr marL="548640" lvl="1" indent="-274320">
              <a:buFont typeface="Arial" charset="0"/>
              <a:buChar char="•"/>
            </a:pPr>
            <a:r>
              <a:rPr lang="en-US" b="1" dirty="0"/>
              <a:t>Don’t be confused by a field that looks like a number but is really representing a category, like Product 1, 2… or Store 102, 103… </a:t>
            </a:r>
          </a:p>
          <a:p>
            <a:pPr marL="548640" lvl="1" indent="-274320">
              <a:buFont typeface="Arial" charset="0"/>
              <a:buChar char="•"/>
            </a:pPr>
            <a:endParaRPr lang="en-US" dirty="0"/>
          </a:p>
        </p:txBody>
      </p:sp>
      <p:sp>
        <p:nvSpPr>
          <p:cNvPr id="3" name="TextBox 2">
            <a:extLst>
              <a:ext uri="{FF2B5EF4-FFF2-40B4-BE49-F238E27FC236}">
                <a16:creationId xmlns:a16="http://schemas.microsoft.com/office/drawing/2014/main" id="{F0B14049-B9C1-BB62-1B1B-0600D045A7CA}"/>
              </a:ext>
            </a:extLst>
          </p:cNvPr>
          <p:cNvSpPr txBox="1"/>
          <p:nvPr/>
        </p:nvSpPr>
        <p:spPr>
          <a:xfrm>
            <a:off x="1072840" y="4774566"/>
            <a:ext cx="7321878" cy="1392689"/>
          </a:xfrm>
          <a:prstGeom prst="rect">
            <a:avLst/>
          </a:prstGeom>
          <a:noFill/>
        </p:spPr>
        <p:txBody>
          <a:bodyPr wrap="square" rtlCol="0">
            <a:spAutoFit/>
          </a:bodyPr>
          <a:lstStyle/>
          <a:p>
            <a:pPr marL="182880" indent="-182880">
              <a:spcBef>
                <a:spcPts val="1500"/>
              </a:spcBef>
              <a:buFont typeface="Arial" panose="020B0604020202020204" pitchFamily="34" charset="0"/>
              <a:buChar char="•"/>
            </a:pPr>
            <a:r>
              <a:rPr lang="en-US" dirty="0"/>
              <a:t>Strings should be considered categorical and will generally have very large cardinality (# different values).</a:t>
            </a:r>
          </a:p>
          <a:p>
            <a:pPr marL="182880" indent="-182880">
              <a:spcBef>
                <a:spcPts val="1500"/>
              </a:spcBef>
              <a:buFont typeface="Arial" panose="020B0604020202020204" pitchFamily="34" charset="0"/>
              <a:buChar char="•"/>
            </a:pPr>
            <a:r>
              <a:rPr lang="en-US" dirty="0"/>
              <a:t>Datetime fields can be considered either numeric or categorical, whichever makes sense for that particular problem.</a:t>
            </a:r>
          </a:p>
        </p:txBody>
      </p:sp>
      <p:sp>
        <p:nvSpPr>
          <p:cNvPr id="4" name="TextBox 3">
            <a:extLst>
              <a:ext uri="{FF2B5EF4-FFF2-40B4-BE49-F238E27FC236}">
                <a16:creationId xmlns:a16="http://schemas.microsoft.com/office/drawing/2014/main" id="{26575170-C5F3-2C99-2D9B-F8915F6AC9A6}"/>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425856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38" y="136524"/>
            <a:ext cx="7886700" cy="1325563"/>
          </a:xfrm>
        </p:spPr>
        <p:txBody>
          <a:bodyPr>
            <a:normAutofit/>
          </a:bodyPr>
          <a:lstStyle/>
          <a:p>
            <a:r>
              <a:rPr lang="en-US" sz="3600" dirty="0">
                <a:latin typeface="+mn-lt"/>
              </a:rPr>
              <a:t>Assignments and Grading</a:t>
            </a:r>
            <a:br>
              <a:rPr lang="en-US" sz="3600" dirty="0">
                <a:latin typeface="+mn-lt"/>
              </a:rPr>
            </a:br>
            <a:endParaRPr lang="en-US" sz="3600" dirty="0">
              <a:latin typeface="+mn-lt"/>
            </a:endParaRPr>
          </a:p>
        </p:txBody>
      </p:sp>
      <p:sp>
        <p:nvSpPr>
          <p:cNvPr id="3" name="Slide Number Placeholder 2"/>
          <p:cNvSpPr>
            <a:spLocks noGrp="1"/>
          </p:cNvSpPr>
          <p:nvPr>
            <p:ph type="sldNum" sz="quarter" idx="12"/>
          </p:nvPr>
        </p:nvSpPr>
        <p:spPr/>
        <p:txBody>
          <a:bodyPr/>
          <a:lstStyle/>
          <a:p>
            <a:fld id="{88CD9788-50B9-FE4F-BD86-303CACCBE7E1}" type="slidenum">
              <a:rPr lang="en-US" smtClean="0"/>
              <a:t>6</a:t>
            </a:fld>
            <a:endParaRPr lang="en-US"/>
          </a:p>
        </p:txBody>
      </p:sp>
      <p:sp>
        <p:nvSpPr>
          <p:cNvPr id="5" name="Content Placeholder 2">
            <a:extLst>
              <a:ext uri="{FF2B5EF4-FFF2-40B4-BE49-F238E27FC236}">
                <a16:creationId xmlns:a16="http://schemas.microsoft.com/office/drawing/2014/main" id="{42747E97-93A1-AC4A-BCA8-E04E44EE24E3}"/>
              </a:ext>
            </a:extLst>
          </p:cNvPr>
          <p:cNvSpPr>
            <a:spLocks noGrp="1"/>
          </p:cNvSpPr>
          <p:nvPr>
            <p:ph idx="1"/>
          </p:nvPr>
        </p:nvSpPr>
        <p:spPr>
          <a:xfrm>
            <a:off x="318837" y="2364827"/>
            <a:ext cx="8506326" cy="3697234"/>
          </a:xfrm>
        </p:spPr>
        <p:txBody>
          <a:bodyPr>
            <a:normAutofit/>
          </a:bodyPr>
          <a:lstStyle/>
          <a:p>
            <a:r>
              <a:rPr lang="en-US" sz="2400" dirty="0">
                <a:solidFill>
                  <a:srgbClr val="FF0000"/>
                </a:solidFill>
              </a:rPr>
              <a:t>The final % grade doesn’t map to directly to the letter grade</a:t>
            </a:r>
            <a:r>
              <a:rPr lang="en-US" sz="2400" dirty="0"/>
              <a:t>. The final point scale will be adjusted so that the about half get A’s, half B’s.</a:t>
            </a:r>
          </a:p>
          <a:p>
            <a:endParaRPr lang="en-US" dirty="0"/>
          </a:p>
        </p:txBody>
      </p:sp>
      <p:grpSp>
        <p:nvGrpSpPr>
          <p:cNvPr id="8" name="Group 7">
            <a:extLst>
              <a:ext uri="{FF2B5EF4-FFF2-40B4-BE49-F238E27FC236}">
                <a16:creationId xmlns:a16="http://schemas.microsoft.com/office/drawing/2014/main" id="{31D99C06-4E6B-5AAB-843B-4F416C029F05}"/>
              </a:ext>
            </a:extLst>
          </p:cNvPr>
          <p:cNvGrpSpPr/>
          <p:nvPr/>
        </p:nvGrpSpPr>
        <p:grpSpPr>
          <a:xfrm>
            <a:off x="6251296" y="315157"/>
            <a:ext cx="2678097" cy="1606858"/>
            <a:chOff x="6207374" y="244136"/>
            <a:chExt cx="2678097" cy="1606858"/>
          </a:xfrm>
        </p:grpSpPr>
        <p:pic>
          <p:nvPicPr>
            <p:cNvPr id="6" name="Picture 5">
              <a:extLst>
                <a:ext uri="{FF2B5EF4-FFF2-40B4-BE49-F238E27FC236}">
                  <a16:creationId xmlns:a16="http://schemas.microsoft.com/office/drawing/2014/main" id="{6D8B72D1-00A2-F923-9171-4D273AC8D39A}"/>
                </a:ext>
              </a:extLst>
            </p:cNvPr>
            <p:cNvPicPr>
              <a:picLocks noChangeAspect="1"/>
            </p:cNvPicPr>
            <p:nvPr/>
          </p:nvPicPr>
          <p:blipFill>
            <a:blip r:embed="rId3"/>
            <a:stretch>
              <a:fillRect/>
            </a:stretch>
          </p:blipFill>
          <p:spPr>
            <a:xfrm>
              <a:off x="6207374" y="244136"/>
              <a:ext cx="2678097" cy="1606858"/>
            </a:xfrm>
            <a:prstGeom prst="rect">
              <a:avLst/>
            </a:prstGeom>
          </p:spPr>
        </p:pic>
        <p:sp>
          <p:nvSpPr>
            <p:cNvPr id="7" name="Rectangle 6">
              <a:extLst>
                <a:ext uri="{FF2B5EF4-FFF2-40B4-BE49-F238E27FC236}">
                  <a16:creationId xmlns:a16="http://schemas.microsoft.com/office/drawing/2014/main" id="{CE532E15-BF08-E405-1334-6AAF078E8E50}"/>
                </a:ext>
              </a:extLst>
            </p:cNvPr>
            <p:cNvSpPr/>
            <p:nvPr/>
          </p:nvSpPr>
          <p:spPr>
            <a:xfrm>
              <a:off x="6485138" y="1673438"/>
              <a:ext cx="2241612" cy="97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DDEC2B4-D557-4307-1585-9410AA2C9B75}"/>
              </a:ext>
            </a:extLst>
          </p:cNvPr>
          <p:cNvSpPr txBox="1"/>
          <p:nvPr/>
        </p:nvSpPr>
        <p:spPr>
          <a:xfrm>
            <a:off x="7649866" y="343668"/>
            <a:ext cx="500458" cy="215444"/>
          </a:xfrm>
          <a:prstGeom prst="rect">
            <a:avLst/>
          </a:prstGeom>
          <a:noFill/>
        </p:spPr>
        <p:txBody>
          <a:bodyPr wrap="none" rtlCol="0">
            <a:spAutoFit/>
          </a:bodyPr>
          <a:lstStyle/>
          <a:p>
            <a:r>
              <a:rPr lang="en-US" sz="800" dirty="0"/>
              <a:t>median</a:t>
            </a:r>
          </a:p>
        </p:txBody>
      </p:sp>
      <p:sp>
        <p:nvSpPr>
          <p:cNvPr id="10" name="TextBox 9">
            <a:extLst>
              <a:ext uri="{FF2B5EF4-FFF2-40B4-BE49-F238E27FC236}">
                <a16:creationId xmlns:a16="http://schemas.microsoft.com/office/drawing/2014/main" id="{11E2E455-D45D-7D2F-877B-C7DCE70E4B40}"/>
              </a:ext>
            </a:extLst>
          </p:cNvPr>
          <p:cNvSpPr txBox="1"/>
          <p:nvPr/>
        </p:nvSpPr>
        <p:spPr>
          <a:xfrm>
            <a:off x="8119468" y="508796"/>
            <a:ext cx="431528" cy="246221"/>
          </a:xfrm>
          <a:prstGeom prst="rect">
            <a:avLst/>
          </a:prstGeom>
          <a:noFill/>
        </p:spPr>
        <p:txBody>
          <a:bodyPr wrap="none" rtlCol="0">
            <a:spAutoFit/>
          </a:bodyPr>
          <a:lstStyle/>
          <a:p>
            <a:r>
              <a:rPr lang="en-US" sz="1000" dirty="0"/>
              <a:t>A-, A</a:t>
            </a:r>
          </a:p>
        </p:txBody>
      </p:sp>
      <p:sp>
        <p:nvSpPr>
          <p:cNvPr id="11" name="TextBox 10">
            <a:extLst>
              <a:ext uri="{FF2B5EF4-FFF2-40B4-BE49-F238E27FC236}">
                <a16:creationId xmlns:a16="http://schemas.microsoft.com/office/drawing/2014/main" id="{ADB4B52B-190A-A656-38B9-9F0CEA1F31B1}"/>
              </a:ext>
            </a:extLst>
          </p:cNvPr>
          <p:cNvSpPr txBox="1"/>
          <p:nvPr/>
        </p:nvSpPr>
        <p:spPr>
          <a:xfrm>
            <a:off x="6888975" y="508796"/>
            <a:ext cx="620683" cy="246221"/>
          </a:xfrm>
          <a:prstGeom prst="rect">
            <a:avLst/>
          </a:prstGeom>
          <a:noFill/>
        </p:spPr>
        <p:txBody>
          <a:bodyPr wrap="none" rtlCol="0">
            <a:spAutoFit/>
          </a:bodyPr>
          <a:lstStyle/>
          <a:p>
            <a:r>
              <a:rPr lang="en-US" sz="1000" dirty="0"/>
              <a:t>B-, B, B+</a:t>
            </a:r>
          </a:p>
        </p:txBody>
      </p:sp>
      <p:sp>
        <p:nvSpPr>
          <p:cNvPr id="4" name="TextBox 3">
            <a:extLst>
              <a:ext uri="{FF2B5EF4-FFF2-40B4-BE49-F238E27FC236}">
                <a16:creationId xmlns:a16="http://schemas.microsoft.com/office/drawing/2014/main" id="{148433D3-5304-5AAE-85CF-AE2D994D3D60}"/>
              </a:ext>
            </a:extLst>
          </p:cNvPr>
          <p:cNvSpPr txBox="1"/>
          <p:nvPr/>
        </p:nvSpPr>
        <p:spPr>
          <a:xfrm>
            <a:off x="57150" y="38158"/>
            <a:ext cx="1349985" cy="276999"/>
          </a:xfrm>
          <a:prstGeom prst="rect">
            <a:avLst/>
          </a:prstGeom>
          <a:noFill/>
        </p:spPr>
        <p:txBody>
          <a:bodyPr wrap="none" rtlCol="0">
            <a:spAutoFit/>
          </a:bodyPr>
          <a:lstStyle/>
          <a:p>
            <a:r>
              <a:rPr lang="en-US" sz="1200" dirty="0">
                <a:solidFill>
                  <a:srgbClr val="FF0000"/>
                </a:solidFill>
              </a:rPr>
              <a:t>Recall from Class 1</a:t>
            </a:r>
          </a:p>
        </p:txBody>
      </p:sp>
    </p:spTree>
    <p:extLst>
      <p:ext uri="{BB962C8B-B14F-4D97-AF65-F5344CB8AC3E}">
        <p14:creationId xmlns:p14="http://schemas.microsoft.com/office/powerpoint/2010/main" val="3531370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56588-FF95-DF69-BB23-932B4BF661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B1F32-04BE-0797-3DB4-CB169DC2DA36}"/>
              </a:ext>
            </a:extLst>
          </p:cNvPr>
          <p:cNvSpPr>
            <a:spLocks noGrp="1"/>
          </p:cNvSpPr>
          <p:nvPr>
            <p:ph type="title"/>
          </p:nvPr>
        </p:nvSpPr>
        <p:spPr>
          <a:xfrm>
            <a:off x="628650" y="365127"/>
            <a:ext cx="7886700" cy="839420"/>
          </a:xfrm>
        </p:spPr>
        <p:txBody>
          <a:bodyPr/>
          <a:lstStyle/>
          <a:p>
            <a:r>
              <a:rPr lang="en-US" dirty="0"/>
              <a:t>Making Variables From Numeric Fields</a:t>
            </a:r>
          </a:p>
        </p:txBody>
      </p:sp>
      <p:sp>
        <p:nvSpPr>
          <p:cNvPr id="3" name="Content Placeholder 2">
            <a:extLst>
              <a:ext uri="{FF2B5EF4-FFF2-40B4-BE49-F238E27FC236}">
                <a16:creationId xmlns:a16="http://schemas.microsoft.com/office/drawing/2014/main" id="{D2159D0F-657E-98B7-47F0-2584DA55AE98}"/>
              </a:ext>
            </a:extLst>
          </p:cNvPr>
          <p:cNvSpPr>
            <a:spLocks noGrp="1"/>
          </p:cNvSpPr>
          <p:nvPr>
            <p:ph idx="1"/>
          </p:nvPr>
        </p:nvSpPr>
        <p:spPr>
          <a:xfrm>
            <a:off x="246993" y="1253330"/>
            <a:ext cx="8639504" cy="5200223"/>
          </a:xfrm>
        </p:spPr>
        <p:txBody>
          <a:bodyPr>
            <a:normAutofit lnSpcReduction="10000"/>
          </a:bodyPr>
          <a:lstStyle/>
          <a:p>
            <a:pPr marL="182880" indent="-182880">
              <a:lnSpc>
                <a:spcPct val="100000"/>
              </a:lnSpc>
              <a:spcBef>
                <a:spcPts val="2000"/>
              </a:spcBef>
            </a:pPr>
            <a:r>
              <a:rPr lang="en-US" dirty="0"/>
              <a:t>Research the problem deeply and try to understand the possible relationships of the fields to the dependent variable.</a:t>
            </a:r>
          </a:p>
          <a:p>
            <a:pPr marL="182880" indent="-182880">
              <a:lnSpc>
                <a:spcPct val="100000"/>
              </a:lnSpc>
              <a:spcBef>
                <a:spcPts val="2000"/>
              </a:spcBef>
            </a:pPr>
            <a:r>
              <a:rPr lang="en-US" dirty="0"/>
              <a:t>The best variables come from talking to the domain/business experts. They’ll tell you stories and give you ideas about how to combine numeric fields into expert variables.</a:t>
            </a:r>
          </a:p>
          <a:p>
            <a:pPr marL="182880" indent="-182880">
              <a:lnSpc>
                <a:spcPct val="100000"/>
              </a:lnSpc>
              <a:spcBef>
                <a:spcPts val="2000"/>
              </a:spcBef>
            </a:pPr>
            <a:r>
              <a:rPr lang="en-US" dirty="0"/>
              <a:t>Some of the best expert variables come from combinations and ratios of numeric fields. </a:t>
            </a:r>
          </a:p>
          <a:p>
            <a:pPr marL="182880" indent="-182880">
              <a:lnSpc>
                <a:spcPct val="100000"/>
              </a:lnSpc>
              <a:spcBef>
                <a:spcPts val="2000"/>
              </a:spcBef>
            </a:pPr>
            <a:r>
              <a:rPr lang="en-US" dirty="0"/>
              <a:t>If you don’t have an expert to guide you, you can just make all possible ratios of all numeric fields.</a:t>
            </a:r>
          </a:p>
        </p:txBody>
      </p:sp>
      <p:sp>
        <p:nvSpPr>
          <p:cNvPr id="4" name="Slide Number Placeholder 3">
            <a:extLst>
              <a:ext uri="{FF2B5EF4-FFF2-40B4-BE49-F238E27FC236}">
                <a16:creationId xmlns:a16="http://schemas.microsoft.com/office/drawing/2014/main" id="{E1C28813-E2F0-EBD8-FF6F-0FAC656D153A}"/>
              </a:ext>
            </a:extLst>
          </p:cNvPr>
          <p:cNvSpPr>
            <a:spLocks noGrp="1"/>
          </p:cNvSpPr>
          <p:nvPr>
            <p:ph type="sldNum" sz="quarter" idx="12"/>
          </p:nvPr>
        </p:nvSpPr>
        <p:spPr/>
        <p:txBody>
          <a:bodyPr/>
          <a:lstStyle/>
          <a:p>
            <a:fld id="{88CD9788-50B9-FE4F-BD86-303CACCBE7E1}" type="slidenum">
              <a:rPr lang="en-US" smtClean="0"/>
              <a:t>60</a:t>
            </a:fld>
            <a:endParaRPr lang="en-US"/>
          </a:p>
        </p:txBody>
      </p:sp>
      <p:sp>
        <p:nvSpPr>
          <p:cNvPr id="5" name="TextBox 4">
            <a:extLst>
              <a:ext uri="{FF2B5EF4-FFF2-40B4-BE49-F238E27FC236}">
                <a16:creationId xmlns:a16="http://schemas.microsoft.com/office/drawing/2014/main" id="{B77BE99D-1887-40BC-8FB2-B6CFA2713381}"/>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1771172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0EF8D-BD4F-4655-4BC1-C9C55FD8F4E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4530B1A-B21D-6CF0-8651-69D625D2124F}"/>
              </a:ext>
            </a:extLst>
          </p:cNvPr>
          <p:cNvSpPr>
            <a:spLocks noGrp="1"/>
          </p:cNvSpPr>
          <p:nvPr>
            <p:ph idx="1"/>
          </p:nvPr>
        </p:nvSpPr>
        <p:spPr>
          <a:xfrm>
            <a:off x="-363417" y="997562"/>
            <a:ext cx="9401907" cy="5167611"/>
          </a:xfrm>
        </p:spPr>
        <p:txBody>
          <a:bodyPr>
            <a:normAutofit/>
          </a:bodyPr>
          <a:lstStyle/>
          <a:p>
            <a:pPr lvl="1"/>
            <a:r>
              <a:rPr lang="en-US" sz="2000" dirty="0"/>
              <a:t>Consider a categorical field, say f</a:t>
            </a:r>
            <a:r>
              <a:rPr lang="en-US" sz="2000" baseline="-25000" dirty="0"/>
              <a:t>6</a:t>
            </a:r>
            <a:r>
              <a:rPr lang="en-US" sz="2000" dirty="0"/>
              <a:t>, that has four possible values: A, B, C, or D</a:t>
            </a:r>
          </a:p>
          <a:p>
            <a:pPr lvl="1"/>
            <a:r>
              <a:rPr lang="en-US" sz="2000" dirty="0"/>
              <a:t>Could use a </a:t>
            </a:r>
            <a:r>
              <a:rPr lang="en-US" sz="2000" b="1" dirty="0"/>
              <a:t>dummy variables</a:t>
            </a:r>
            <a:r>
              <a:rPr lang="en-US" sz="2000" dirty="0"/>
              <a:t>: f</a:t>
            </a:r>
            <a:r>
              <a:rPr lang="en-US" sz="2000" baseline="-25000" dirty="0"/>
              <a:t>6 </a:t>
            </a:r>
            <a:r>
              <a:rPr lang="en-US" sz="2000" dirty="0"/>
              <a:t>is transformed into 4 variables x</a:t>
            </a:r>
            <a:r>
              <a:rPr lang="en-US" sz="2000" baseline="-25000" dirty="0"/>
              <a:t>1</a:t>
            </a:r>
            <a:r>
              <a:rPr lang="en-US" sz="2000" dirty="0"/>
              <a:t>, x</a:t>
            </a:r>
            <a:r>
              <a:rPr lang="en-US" sz="2000" baseline="-25000" dirty="0"/>
              <a:t>2</a:t>
            </a:r>
            <a:r>
              <a:rPr lang="en-US" sz="2000" dirty="0"/>
              <a:t>, x</a:t>
            </a:r>
            <a:r>
              <a:rPr lang="en-US" sz="2000" baseline="-25000" dirty="0"/>
              <a:t>3,</a:t>
            </a:r>
            <a:r>
              <a:rPr lang="en-US" sz="2000" dirty="0"/>
              <a:t> x</a:t>
            </a:r>
            <a:r>
              <a:rPr lang="en-US" sz="2000" baseline="-25000" dirty="0"/>
              <a:t>4</a:t>
            </a:r>
            <a:r>
              <a:rPr lang="en-US" sz="2000" dirty="0"/>
              <a:t> such that </a:t>
            </a:r>
          </a:p>
          <a:p>
            <a:pPr lvl="1"/>
            <a:endParaRPr lang="en-US" sz="2000" dirty="0"/>
          </a:p>
          <a:p>
            <a:pPr lvl="1"/>
            <a:endParaRPr lang="en-US" sz="2000" dirty="0"/>
          </a:p>
          <a:p>
            <a:pPr marL="457200" lvl="1" indent="0">
              <a:buNone/>
            </a:pPr>
            <a:endParaRPr lang="en-US" sz="2000" dirty="0"/>
          </a:p>
          <a:p>
            <a:pPr lvl="1"/>
            <a:endParaRPr lang="en-US" sz="2000" dirty="0"/>
          </a:p>
          <a:p>
            <a:pPr lvl="1"/>
            <a:endParaRPr lang="en-US" sz="2000" dirty="0"/>
          </a:p>
          <a:p>
            <a:pPr lvl="1"/>
            <a:r>
              <a:rPr lang="en-US" sz="2000" dirty="0"/>
              <a:t>This is not optimal for high-cardinality fields. Can greatly expand dimensionality.</a:t>
            </a:r>
          </a:p>
          <a:p>
            <a:pPr lvl="1"/>
            <a:endParaRPr lang="en-US" sz="2000" dirty="0"/>
          </a:p>
          <a:p>
            <a:pPr lvl="1"/>
            <a:r>
              <a:rPr lang="en-US" sz="2000" dirty="0"/>
              <a:t>Better to use </a:t>
            </a:r>
            <a:r>
              <a:rPr lang="en-US" sz="2000" b="1" dirty="0"/>
              <a:t>Target Encoding</a:t>
            </a:r>
            <a:r>
              <a:rPr lang="en-US" sz="2000" dirty="0"/>
              <a:t>: build a table with values for each category:</a:t>
            </a:r>
          </a:p>
          <a:p>
            <a:pPr lvl="2"/>
            <a:r>
              <a:rPr lang="en-US" dirty="0"/>
              <a:t>Calculate </a:t>
            </a:r>
            <a:r>
              <a:rPr lang="en-US" dirty="0" err="1">
                <a:latin typeface="LM Roman 12" pitchFamily="2" charset="77"/>
              </a:rPr>
              <a:t>y</a:t>
            </a:r>
            <a:r>
              <a:rPr lang="en-US" baseline="-25000" dirty="0" err="1">
                <a:latin typeface="LM Roman 12" pitchFamily="2" charset="77"/>
              </a:rPr>
              <a:t>A</a:t>
            </a:r>
            <a:r>
              <a:rPr lang="en-US" dirty="0">
                <a:latin typeface="LM Roman 12" pitchFamily="2" charset="77"/>
              </a:rPr>
              <a:t>=&lt;y&gt;</a:t>
            </a:r>
            <a:r>
              <a:rPr lang="en-US" dirty="0"/>
              <a:t>|</a:t>
            </a:r>
            <a:r>
              <a:rPr lang="en-US" baseline="-25000" dirty="0"/>
              <a:t>f6=A</a:t>
            </a:r>
            <a:r>
              <a:rPr lang="en-US" dirty="0">
                <a:latin typeface="LM Roman 12" pitchFamily="2" charset="77"/>
              </a:rPr>
              <a:t>,   </a:t>
            </a:r>
            <a:r>
              <a:rPr lang="en-US" dirty="0" err="1">
                <a:latin typeface="LM Roman 12" pitchFamily="2" charset="77"/>
              </a:rPr>
              <a:t>y</a:t>
            </a:r>
            <a:r>
              <a:rPr lang="en-US" baseline="-25000" dirty="0" err="1">
                <a:latin typeface="LM Roman 12" pitchFamily="2" charset="77"/>
              </a:rPr>
              <a:t>B</a:t>
            </a:r>
            <a:r>
              <a:rPr lang="en-US" dirty="0">
                <a:latin typeface="LM Roman 12" pitchFamily="2" charset="77"/>
              </a:rPr>
              <a:t>=&lt;y&gt;</a:t>
            </a:r>
            <a:r>
              <a:rPr lang="en-US" dirty="0"/>
              <a:t>|</a:t>
            </a:r>
            <a:r>
              <a:rPr lang="en-US" baseline="-25000" dirty="0"/>
              <a:t>f6=B</a:t>
            </a:r>
            <a:r>
              <a:rPr lang="en-US" dirty="0">
                <a:latin typeface="LM Roman 12" pitchFamily="2" charset="77"/>
              </a:rPr>
              <a:t>,   </a:t>
            </a:r>
            <a:r>
              <a:rPr lang="en-US" dirty="0" err="1">
                <a:latin typeface="LM Roman 12" pitchFamily="2" charset="77"/>
              </a:rPr>
              <a:t>y</a:t>
            </a:r>
            <a:r>
              <a:rPr lang="en-US" baseline="-25000" dirty="0" err="1">
                <a:latin typeface="LM Roman 12" pitchFamily="2" charset="77"/>
              </a:rPr>
              <a:t>C</a:t>
            </a:r>
            <a:r>
              <a:rPr lang="en-US" dirty="0">
                <a:latin typeface="LM Roman 12" pitchFamily="2" charset="77"/>
              </a:rPr>
              <a:t>=&lt;y&gt;</a:t>
            </a:r>
            <a:r>
              <a:rPr lang="en-US" dirty="0"/>
              <a:t>|</a:t>
            </a:r>
            <a:r>
              <a:rPr lang="en-US" baseline="-25000" dirty="0"/>
              <a:t>f6=C</a:t>
            </a:r>
            <a:r>
              <a:rPr lang="en-US" dirty="0">
                <a:latin typeface="LM Roman 12" pitchFamily="2" charset="77"/>
              </a:rPr>
              <a:t>,   </a:t>
            </a:r>
            <a:r>
              <a:rPr lang="en-US" dirty="0" err="1">
                <a:latin typeface="LM Roman 12" pitchFamily="2" charset="77"/>
              </a:rPr>
              <a:t>y</a:t>
            </a:r>
            <a:r>
              <a:rPr lang="en-US" baseline="-25000" dirty="0" err="1">
                <a:latin typeface="LM Roman 12" pitchFamily="2" charset="77"/>
              </a:rPr>
              <a:t>D</a:t>
            </a:r>
            <a:r>
              <a:rPr lang="en-US" dirty="0">
                <a:latin typeface="LM Roman 12" pitchFamily="2" charset="77"/>
              </a:rPr>
              <a:t>=&lt;y&gt;</a:t>
            </a:r>
            <a:r>
              <a:rPr lang="en-US" dirty="0"/>
              <a:t>|</a:t>
            </a:r>
            <a:r>
              <a:rPr lang="en-US" baseline="-25000" dirty="0"/>
              <a:t>f6=D</a:t>
            </a:r>
            <a:endParaRPr lang="en-US" dirty="0"/>
          </a:p>
          <a:p>
            <a:pPr marL="914400" lvl="2" indent="0">
              <a:buNone/>
            </a:pPr>
            <a:endParaRPr lang="en-US" dirty="0">
              <a:latin typeface="LM Roman 12" pitchFamily="2" charset="77"/>
            </a:endParaRPr>
          </a:p>
          <a:p>
            <a:pPr lvl="2"/>
            <a:r>
              <a:rPr lang="en-US" dirty="0"/>
              <a:t>Then encode f</a:t>
            </a:r>
            <a:r>
              <a:rPr lang="en-US" baseline="-25000" dirty="0"/>
              <a:t>6</a:t>
            </a:r>
            <a:r>
              <a:rPr lang="en-US" dirty="0"/>
              <a:t> as</a:t>
            </a:r>
          </a:p>
        </p:txBody>
      </p:sp>
      <p:sp>
        <p:nvSpPr>
          <p:cNvPr id="17410" name="Title 1">
            <a:extLst>
              <a:ext uri="{FF2B5EF4-FFF2-40B4-BE49-F238E27FC236}">
                <a16:creationId xmlns:a16="http://schemas.microsoft.com/office/drawing/2014/main" id="{A51510A9-CBA6-A0AC-C6C3-064755B0A96E}"/>
              </a:ext>
            </a:extLst>
          </p:cNvPr>
          <p:cNvSpPr>
            <a:spLocks noGrp="1"/>
          </p:cNvSpPr>
          <p:nvPr>
            <p:ph type="title"/>
          </p:nvPr>
        </p:nvSpPr>
        <p:spPr>
          <a:xfrm>
            <a:off x="369094" y="341470"/>
            <a:ext cx="8405812" cy="319088"/>
          </a:xfrm>
        </p:spPr>
        <p:txBody>
          <a:bodyPr>
            <a:noAutofit/>
          </a:bodyPr>
          <a:lstStyle/>
          <a:p>
            <a:r>
              <a:rPr lang="en-US" sz="3600" dirty="0">
                <a:latin typeface="+mn-lt"/>
              </a:rPr>
              <a:t>How to </a:t>
            </a:r>
            <a:r>
              <a:rPr lang="en-US" dirty="0">
                <a:latin typeface="+mn-lt"/>
              </a:rPr>
              <a:t>Do</a:t>
            </a:r>
            <a:r>
              <a:rPr lang="en-US" sz="3600" dirty="0">
                <a:latin typeface="+mn-lt"/>
              </a:rPr>
              <a:t> Encoding for </a:t>
            </a:r>
            <a:r>
              <a:rPr lang="en-US" sz="3600" dirty="0" err="1">
                <a:latin typeface="+mn-lt"/>
              </a:rPr>
              <a:t>Categoricals</a:t>
            </a:r>
            <a:endParaRPr lang="en-US" sz="3600" dirty="0">
              <a:latin typeface="+mn-lt"/>
            </a:endParaRPr>
          </a:p>
        </p:txBody>
      </p:sp>
      <p:sp>
        <p:nvSpPr>
          <p:cNvPr id="4" name="Slide Number Placeholder 3">
            <a:extLst>
              <a:ext uri="{FF2B5EF4-FFF2-40B4-BE49-F238E27FC236}">
                <a16:creationId xmlns:a16="http://schemas.microsoft.com/office/drawing/2014/main" id="{900E97B6-2137-7567-3BCF-155785A636CA}"/>
              </a:ext>
            </a:extLst>
          </p:cNvPr>
          <p:cNvSpPr>
            <a:spLocks noGrp="1"/>
          </p:cNvSpPr>
          <p:nvPr>
            <p:ph type="sldNum" sz="quarter" idx="11"/>
          </p:nvPr>
        </p:nvSpPr>
        <p:spPr>
          <a:xfrm>
            <a:off x="8416202" y="6399612"/>
            <a:ext cx="615203" cy="365125"/>
          </a:xfrm>
        </p:spPr>
        <p:txBody>
          <a:bodyPr/>
          <a:lstStyle/>
          <a:p>
            <a:fld id="{02330697-FC26-4454-A3BE-90B07819C49A}" type="slidenum">
              <a:rPr lang="en-US" smtClean="0"/>
              <a:pPr/>
              <a:t>61</a:t>
            </a:fld>
            <a:endParaRPr lang="en-US" dirty="0"/>
          </a:p>
        </p:txBody>
      </p:sp>
      <p:grpSp>
        <p:nvGrpSpPr>
          <p:cNvPr id="15" name="Group 14">
            <a:extLst>
              <a:ext uri="{FF2B5EF4-FFF2-40B4-BE49-F238E27FC236}">
                <a16:creationId xmlns:a16="http://schemas.microsoft.com/office/drawing/2014/main" id="{76656941-72FC-C0F6-C89D-8AAC73C9F37E}"/>
              </a:ext>
            </a:extLst>
          </p:cNvPr>
          <p:cNvGrpSpPr/>
          <p:nvPr/>
        </p:nvGrpSpPr>
        <p:grpSpPr>
          <a:xfrm>
            <a:off x="1850242" y="5173659"/>
            <a:ext cx="3214681" cy="1212911"/>
            <a:chOff x="3149826" y="4886872"/>
            <a:chExt cx="3214681" cy="1212911"/>
          </a:xfrm>
        </p:grpSpPr>
        <p:sp>
          <p:nvSpPr>
            <p:cNvPr id="2" name="Rectangle 1">
              <a:extLst>
                <a:ext uri="{FF2B5EF4-FFF2-40B4-BE49-F238E27FC236}">
                  <a16:creationId xmlns:a16="http://schemas.microsoft.com/office/drawing/2014/main" id="{F17056B9-DD0A-03A7-D20B-EADB252EB940}"/>
                </a:ext>
              </a:extLst>
            </p:cNvPr>
            <p:cNvSpPr/>
            <p:nvPr/>
          </p:nvSpPr>
          <p:spPr>
            <a:xfrm>
              <a:off x="3149826" y="5363115"/>
              <a:ext cx="607859" cy="369332"/>
            </a:xfrm>
            <a:prstGeom prst="rect">
              <a:avLst/>
            </a:prstGeom>
          </p:spPr>
          <p:txBody>
            <a:bodyPr wrap="none">
              <a:spAutoFit/>
            </a:bodyPr>
            <a:lstStyle/>
            <a:p>
              <a:r>
                <a:rPr lang="en-US" dirty="0"/>
                <a:t>f</a:t>
              </a:r>
              <a:r>
                <a:rPr lang="en-US" baseline="-25000" dirty="0"/>
                <a:t>6 </a:t>
              </a:r>
              <a:r>
                <a:rPr lang="en-US" dirty="0"/>
                <a:t> -&gt;</a:t>
              </a:r>
            </a:p>
          </p:txBody>
        </p:sp>
        <p:sp>
          <p:nvSpPr>
            <p:cNvPr id="18" name="Left Brace 17">
              <a:extLst>
                <a:ext uri="{FF2B5EF4-FFF2-40B4-BE49-F238E27FC236}">
                  <a16:creationId xmlns:a16="http://schemas.microsoft.com/office/drawing/2014/main" id="{BA1191D7-3EEF-DB99-9BB1-9E7E27F7AD38}"/>
                </a:ext>
              </a:extLst>
            </p:cNvPr>
            <p:cNvSpPr/>
            <p:nvPr/>
          </p:nvSpPr>
          <p:spPr>
            <a:xfrm>
              <a:off x="4382327" y="4966847"/>
              <a:ext cx="333555" cy="11329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9F949835-B92A-ED80-ECA8-1B5A31EFB43E}"/>
                </a:ext>
              </a:extLst>
            </p:cNvPr>
            <p:cNvSpPr/>
            <p:nvPr/>
          </p:nvSpPr>
          <p:spPr>
            <a:xfrm>
              <a:off x="4794847" y="4886872"/>
              <a:ext cx="1539204" cy="369332"/>
            </a:xfrm>
            <a:prstGeom prst="rect">
              <a:avLst/>
            </a:prstGeom>
          </p:spPr>
          <p:txBody>
            <a:bodyPr wrap="none">
              <a:spAutoFit/>
            </a:bodyPr>
            <a:lstStyle/>
            <a:p>
              <a:r>
                <a:rPr lang="en-US" dirty="0" err="1">
                  <a:latin typeface="LM Roman 12" pitchFamily="2" charset="77"/>
                </a:rPr>
                <a:t>y</a:t>
              </a:r>
              <a:r>
                <a:rPr lang="en-US" baseline="-25000" dirty="0" err="1">
                  <a:latin typeface="LM Roman 12" pitchFamily="2" charset="77"/>
                </a:rPr>
                <a:t>A</a:t>
              </a:r>
              <a:r>
                <a:rPr lang="en-US" baseline="-25000" dirty="0"/>
                <a:t>   </a:t>
              </a:r>
              <a:r>
                <a:rPr lang="en-US" dirty="0"/>
                <a:t>when  f</a:t>
              </a:r>
              <a:r>
                <a:rPr lang="en-US" baseline="-25000" dirty="0"/>
                <a:t>6</a:t>
              </a:r>
              <a:r>
                <a:rPr lang="en-US" dirty="0"/>
                <a:t>=A</a:t>
              </a:r>
            </a:p>
          </p:txBody>
        </p:sp>
        <p:sp>
          <p:nvSpPr>
            <p:cNvPr id="24" name="Rectangle 23">
              <a:extLst>
                <a:ext uri="{FF2B5EF4-FFF2-40B4-BE49-F238E27FC236}">
                  <a16:creationId xmlns:a16="http://schemas.microsoft.com/office/drawing/2014/main" id="{D932C40F-F5A7-6F59-FC91-0A1604210B7D}"/>
                </a:ext>
              </a:extLst>
            </p:cNvPr>
            <p:cNvSpPr/>
            <p:nvPr/>
          </p:nvSpPr>
          <p:spPr>
            <a:xfrm>
              <a:off x="4794847" y="5165758"/>
              <a:ext cx="1544012" cy="369332"/>
            </a:xfrm>
            <a:prstGeom prst="rect">
              <a:avLst/>
            </a:prstGeom>
          </p:spPr>
          <p:txBody>
            <a:bodyPr wrap="none">
              <a:spAutoFit/>
            </a:bodyPr>
            <a:lstStyle/>
            <a:p>
              <a:r>
                <a:rPr lang="en-US" dirty="0" err="1">
                  <a:latin typeface="LM Roman 12" pitchFamily="2" charset="77"/>
                </a:rPr>
                <a:t>y</a:t>
              </a:r>
              <a:r>
                <a:rPr lang="en-US" baseline="-25000" dirty="0" err="1">
                  <a:latin typeface="LM Roman 12" pitchFamily="2" charset="77"/>
                </a:rPr>
                <a:t>B</a:t>
              </a:r>
              <a:r>
                <a:rPr lang="en-US" baseline="-25000" dirty="0">
                  <a:latin typeface="LM Roman 12" pitchFamily="2" charset="77"/>
                </a:rPr>
                <a:t> </a:t>
              </a:r>
              <a:r>
                <a:rPr lang="en-US" baseline="-25000" dirty="0"/>
                <a:t>  </a:t>
              </a:r>
              <a:r>
                <a:rPr lang="en-US" dirty="0"/>
                <a:t>when  f</a:t>
              </a:r>
              <a:r>
                <a:rPr lang="en-US" baseline="-25000" dirty="0"/>
                <a:t>6</a:t>
              </a:r>
              <a:r>
                <a:rPr lang="en-US" dirty="0"/>
                <a:t>=B</a:t>
              </a:r>
            </a:p>
          </p:txBody>
        </p:sp>
        <p:sp>
          <p:nvSpPr>
            <p:cNvPr id="25" name="Rectangle 24">
              <a:extLst>
                <a:ext uri="{FF2B5EF4-FFF2-40B4-BE49-F238E27FC236}">
                  <a16:creationId xmlns:a16="http://schemas.microsoft.com/office/drawing/2014/main" id="{708DF187-BA38-0AFF-62EF-CAA67A478514}"/>
                </a:ext>
              </a:extLst>
            </p:cNvPr>
            <p:cNvSpPr/>
            <p:nvPr/>
          </p:nvSpPr>
          <p:spPr>
            <a:xfrm>
              <a:off x="4794847" y="5444644"/>
              <a:ext cx="1524776" cy="369332"/>
            </a:xfrm>
            <a:prstGeom prst="rect">
              <a:avLst/>
            </a:prstGeom>
          </p:spPr>
          <p:txBody>
            <a:bodyPr wrap="none">
              <a:spAutoFit/>
            </a:bodyPr>
            <a:lstStyle/>
            <a:p>
              <a:r>
                <a:rPr lang="en-US" dirty="0" err="1">
                  <a:latin typeface="LM Roman 12" pitchFamily="2" charset="77"/>
                </a:rPr>
                <a:t>y</a:t>
              </a:r>
              <a:r>
                <a:rPr lang="en-US" baseline="-25000" dirty="0" err="1">
                  <a:latin typeface="LM Roman 12" pitchFamily="2" charset="77"/>
                </a:rPr>
                <a:t>C</a:t>
              </a:r>
              <a:r>
                <a:rPr lang="en-US" baseline="-25000" dirty="0"/>
                <a:t>   </a:t>
              </a:r>
              <a:r>
                <a:rPr lang="en-US" dirty="0"/>
                <a:t>when  f</a:t>
              </a:r>
              <a:r>
                <a:rPr lang="en-US" baseline="-25000" dirty="0"/>
                <a:t>6</a:t>
              </a:r>
              <a:r>
                <a:rPr lang="en-US" dirty="0"/>
                <a:t>=C</a:t>
              </a:r>
            </a:p>
          </p:txBody>
        </p:sp>
        <p:sp>
          <p:nvSpPr>
            <p:cNvPr id="26" name="Rectangle 25">
              <a:extLst>
                <a:ext uri="{FF2B5EF4-FFF2-40B4-BE49-F238E27FC236}">
                  <a16:creationId xmlns:a16="http://schemas.microsoft.com/office/drawing/2014/main" id="{3392102C-4C87-D2BE-0483-8357B1916BF5}"/>
                </a:ext>
              </a:extLst>
            </p:cNvPr>
            <p:cNvSpPr/>
            <p:nvPr/>
          </p:nvSpPr>
          <p:spPr>
            <a:xfrm>
              <a:off x="4794847" y="5723529"/>
              <a:ext cx="1569660" cy="369332"/>
            </a:xfrm>
            <a:prstGeom prst="rect">
              <a:avLst/>
            </a:prstGeom>
          </p:spPr>
          <p:txBody>
            <a:bodyPr wrap="none">
              <a:spAutoFit/>
            </a:bodyPr>
            <a:lstStyle/>
            <a:p>
              <a:r>
                <a:rPr lang="en-US" dirty="0" err="1">
                  <a:latin typeface="LM Roman 12" pitchFamily="2" charset="77"/>
                </a:rPr>
                <a:t>y</a:t>
              </a:r>
              <a:r>
                <a:rPr lang="en-US" baseline="-25000" dirty="0" err="1">
                  <a:latin typeface="LM Roman 12" pitchFamily="2" charset="77"/>
                </a:rPr>
                <a:t>D</a:t>
              </a:r>
              <a:r>
                <a:rPr lang="en-US" baseline="-25000" dirty="0">
                  <a:latin typeface="LM Roman 12" pitchFamily="2" charset="77"/>
                </a:rPr>
                <a:t> </a:t>
              </a:r>
              <a:r>
                <a:rPr lang="en-US" baseline="-25000" dirty="0"/>
                <a:t>  </a:t>
              </a:r>
              <a:r>
                <a:rPr lang="en-US" dirty="0"/>
                <a:t>when  f</a:t>
              </a:r>
              <a:r>
                <a:rPr lang="en-US" baseline="-25000" dirty="0"/>
                <a:t>6</a:t>
              </a:r>
              <a:r>
                <a:rPr lang="en-US" dirty="0"/>
                <a:t>=D</a:t>
              </a:r>
            </a:p>
          </p:txBody>
        </p:sp>
        <p:sp>
          <p:nvSpPr>
            <p:cNvPr id="20" name="Rectangle 19">
              <a:extLst>
                <a:ext uri="{FF2B5EF4-FFF2-40B4-BE49-F238E27FC236}">
                  <a16:creationId xmlns:a16="http://schemas.microsoft.com/office/drawing/2014/main" id="{7DCE4AF5-50CB-F224-AD74-B1F776FD7D22}"/>
                </a:ext>
              </a:extLst>
            </p:cNvPr>
            <p:cNvSpPr/>
            <p:nvPr/>
          </p:nvSpPr>
          <p:spPr>
            <a:xfrm>
              <a:off x="3707536" y="5342898"/>
              <a:ext cx="754566" cy="369332"/>
            </a:xfrm>
            <a:prstGeom prst="rect">
              <a:avLst/>
            </a:prstGeom>
          </p:spPr>
          <p:txBody>
            <a:bodyPr wrap="none">
              <a:spAutoFit/>
            </a:bodyPr>
            <a:lstStyle/>
            <a:p>
              <a:r>
                <a:rPr lang="en-US" dirty="0" err="1"/>
                <a:t>x</a:t>
              </a:r>
              <a:r>
                <a:rPr lang="en-US" baseline="-25000" dirty="0" err="1"/>
                <a:t>new</a:t>
              </a:r>
              <a:r>
                <a:rPr lang="en-US" baseline="-25000" dirty="0"/>
                <a:t> </a:t>
              </a:r>
              <a:r>
                <a:rPr lang="en-US" dirty="0"/>
                <a:t>= </a:t>
              </a:r>
            </a:p>
          </p:txBody>
        </p:sp>
      </p:grpSp>
      <p:grpSp>
        <p:nvGrpSpPr>
          <p:cNvPr id="16" name="Group 15">
            <a:extLst>
              <a:ext uri="{FF2B5EF4-FFF2-40B4-BE49-F238E27FC236}">
                <a16:creationId xmlns:a16="http://schemas.microsoft.com/office/drawing/2014/main" id="{F9AAA11E-5154-C5BF-BC03-8D3CFE19C80F}"/>
              </a:ext>
            </a:extLst>
          </p:cNvPr>
          <p:cNvGrpSpPr/>
          <p:nvPr/>
        </p:nvGrpSpPr>
        <p:grpSpPr>
          <a:xfrm>
            <a:off x="610221" y="1771834"/>
            <a:ext cx="4204250" cy="1501707"/>
            <a:chOff x="2599542" y="1927293"/>
            <a:chExt cx="4204250" cy="1501707"/>
          </a:xfrm>
        </p:grpSpPr>
        <p:grpSp>
          <p:nvGrpSpPr>
            <p:cNvPr id="12" name="Group 11">
              <a:extLst>
                <a:ext uri="{FF2B5EF4-FFF2-40B4-BE49-F238E27FC236}">
                  <a16:creationId xmlns:a16="http://schemas.microsoft.com/office/drawing/2014/main" id="{6BC637DF-70E7-1EA4-FE63-6D85593E4011}"/>
                </a:ext>
              </a:extLst>
            </p:cNvPr>
            <p:cNvGrpSpPr/>
            <p:nvPr/>
          </p:nvGrpSpPr>
          <p:grpSpPr>
            <a:xfrm>
              <a:off x="3854795" y="1927293"/>
              <a:ext cx="2948997" cy="1501707"/>
              <a:chOff x="4986068" y="2337664"/>
              <a:chExt cx="2948997" cy="1501707"/>
            </a:xfrm>
          </p:grpSpPr>
          <p:sp>
            <p:nvSpPr>
              <p:cNvPr id="7" name="Rectangle 6">
                <a:extLst>
                  <a:ext uri="{FF2B5EF4-FFF2-40B4-BE49-F238E27FC236}">
                    <a16:creationId xmlns:a16="http://schemas.microsoft.com/office/drawing/2014/main" id="{7B7E774E-0CD1-0E85-EE7B-D3A6679D6BBF}"/>
                  </a:ext>
                </a:extLst>
              </p:cNvPr>
              <p:cNvSpPr/>
              <p:nvPr/>
            </p:nvSpPr>
            <p:spPr>
              <a:xfrm>
                <a:off x="5367799" y="2337664"/>
                <a:ext cx="1460656" cy="369332"/>
              </a:xfrm>
              <a:prstGeom prst="rect">
                <a:avLst/>
              </a:prstGeom>
            </p:spPr>
            <p:txBody>
              <a:bodyPr wrap="none">
                <a:spAutoFit/>
              </a:bodyPr>
              <a:lstStyle/>
              <a:p>
                <a:r>
                  <a:rPr lang="en-US" dirty="0"/>
                  <a:t>x</a:t>
                </a:r>
                <a:r>
                  <a:rPr lang="en-US" baseline="-25000" dirty="0"/>
                  <a:t>1  </a:t>
                </a:r>
                <a:r>
                  <a:rPr lang="en-US" dirty="0"/>
                  <a:t>  x</a:t>
                </a:r>
                <a:r>
                  <a:rPr lang="en-US" baseline="-25000" dirty="0"/>
                  <a:t>2  </a:t>
                </a:r>
                <a:r>
                  <a:rPr lang="en-US" dirty="0"/>
                  <a:t>  x</a:t>
                </a:r>
                <a:r>
                  <a:rPr lang="en-US" baseline="-25000" dirty="0"/>
                  <a:t>3   </a:t>
                </a:r>
                <a:r>
                  <a:rPr lang="en-US" dirty="0"/>
                  <a:t> x</a:t>
                </a:r>
                <a:r>
                  <a:rPr lang="en-US" baseline="-25000" dirty="0"/>
                  <a:t>4</a:t>
                </a:r>
                <a:r>
                  <a:rPr lang="en-US" dirty="0"/>
                  <a:t> </a:t>
                </a:r>
              </a:p>
            </p:txBody>
          </p:sp>
          <p:sp>
            <p:nvSpPr>
              <p:cNvPr id="3" name="Left Brace 2">
                <a:extLst>
                  <a:ext uri="{FF2B5EF4-FFF2-40B4-BE49-F238E27FC236}">
                    <a16:creationId xmlns:a16="http://schemas.microsoft.com/office/drawing/2014/main" id="{7A93D73C-7BED-7FD6-8C10-78246227BB65}"/>
                  </a:ext>
                </a:extLst>
              </p:cNvPr>
              <p:cNvSpPr/>
              <p:nvPr/>
            </p:nvSpPr>
            <p:spPr>
              <a:xfrm>
                <a:off x="4986068" y="2653164"/>
                <a:ext cx="333555" cy="11329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6645B7EA-ECBF-2F98-FE47-A6F18D2F3F85}"/>
                  </a:ext>
                </a:extLst>
              </p:cNvPr>
              <p:cNvSpPr/>
              <p:nvPr/>
            </p:nvSpPr>
            <p:spPr>
              <a:xfrm>
                <a:off x="5367799" y="2653966"/>
                <a:ext cx="1340432" cy="369332"/>
              </a:xfrm>
              <a:prstGeom prst="rect">
                <a:avLst/>
              </a:prstGeom>
            </p:spPr>
            <p:txBody>
              <a:bodyPr wrap="none">
                <a:spAutoFit/>
              </a:bodyPr>
              <a:lstStyle/>
              <a:p>
                <a:r>
                  <a:rPr lang="en-US" dirty="0"/>
                  <a:t>1     0    0    0</a:t>
                </a:r>
              </a:p>
            </p:txBody>
          </p:sp>
          <p:sp>
            <p:nvSpPr>
              <p:cNvPr id="9" name="Rectangle 8">
                <a:extLst>
                  <a:ext uri="{FF2B5EF4-FFF2-40B4-BE49-F238E27FC236}">
                    <a16:creationId xmlns:a16="http://schemas.microsoft.com/office/drawing/2014/main" id="{809E521C-BF98-DA9D-4B2A-E1B3A08CF282}"/>
                  </a:ext>
                </a:extLst>
              </p:cNvPr>
              <p:cNvSpPr/>
              <p:nvPr/>
            </p:nvSpPr>
            <p:spPr>
              <a:xfrm>
                <a:off x="5367799" y="2925990"/>
                <a:ext cx="1340432" cy="369332"/>
              </a:xfrm>
              <a:prstGeom prst="rect">
                <a:avLst/>
              </a:prstGeom>
            </p:spPr>
            <p:txBody>
              <a:bodyPr wrap="none">
                <a:spAutoFit/>
              </a:bodyPr>
              <a:lstStyle/>
              <a:p>
                <a:r>
                  <a:rPr lang="en-US" dirty="0"/>
                  <a:t>0     1    0    0</a:t>
                </a:r>
              </a:p>
            </p:txBody>
          </p:sp>
          <p:sp>
            <p:nvSpPr>
              <p:cNvPr id="10" name="Rectangle 9">
                <a:extLst>
                  <a:ext uri="{FF2B5EF4-FFF2-40B4-BE49-F238E27FC236}">
                    <a16:creationId xmlns:a16="http://schemas.microsoft.com/office/drawing/2014/main" id="{69C9BF38-8912-24F4-2AA4-5CC5B8AA410A}"/>
                  </a:ext>
                </a:extLst>
              </p:cNvPr>
              <p:cNvSpPr/>
              <p:nvPr/>
            </p:nvSpPr>
            <p:spPr>
              <a:xfrm>
                <a:off x="5367799" y="3198014"/>
                <a:ext cx="1340432" cy="369332"/>
              </a:xfrm>
              <a:prstGeom prst="rect">
                <a:avLst/>
              </a:prstGeom>
            </p:spPr>
            <p:txBody>
              <a:bodyPr wrap="none">
                <a:spAutoFit/>
              </a:bodyPr>
              <a:lstStyle/>
              <a:p>
                <a:r>
                  <a:rPr lang="en-US" dirty="0"/>
                  <a:t>0     0    1    0</a:t>
                </a:r>
              </a:p>
            </p:txBody>
          </p:sp>
          <p:sp>
            <p:nvSpPr>
              <p:cNvPr id="11" name="Rectangle 10">
                <a:extLst>
                  <a:ext uri="{FF2B5EF4-FFF2-40B4-BE49-F238E27FC236}">
                    <a16:creationId xmlns:a16="http://schemas.microsoft.com/office/drawing/2014/main" id="{E78E19A1-1ED4-962D-EF04-A5A1CCCF285F}"/>
                  </a:ext>
                </a:extLst>
              </p:cNvPr>
              <p:cNvSpPr/>
              <p:nvPr/>
            </p:nvSpPr>
            <p:spPr>
              <a:xfrm>
                <a:off x="5367799" y="3470039"/>
                <a:ext cx="1340432" cy="369332"/>
              </a:xfrm>
              <a:prstGeom prst="rect">
                <a:avLst/>
              </a:prstGeom>
            </p:spPr>
            <p:txBody>
              <a:bodyPr wrap="none">
                <a:spAutoFit/>
              </a:bodyPr>
              <a:lstStyle/>
              <a:p>
                <a:r>
                  <a:rPr lang="en-US" dirty="0"/>
                  <a:t>0     0    0    1</a:t>
                </a:r>
              </a:p>
            </p:txBody>
          </p:sp>
          <p:grpSp>
            <p:nvGrpSpPr>
              <p:cNvPr id="8" name="Group 7">
                <a:extLst>
                  <a:ext uri="{FF2B5EF4-FFF2-40B4-BE49-F238E27FC236}">
                    <a16:creationId xmlns:a16="http://schemas.microsoft.com/office/drawing/2014/main" id="{9C33EC5E-CCB7-FDC2-8751-AC5E19D0ED35}"/>
                  </a:ext>
                </a:extLst>
              </p:cNvPr>
              <p:cNvGrpSpPr/>
              <p:nvPr/>
            </p:nvGrpSpPr>
            <p:grpSpPr>
              <a:xfrm>
                <a:off x="6713256" y="2628347"/>
                <a:ext cx="1221809" cy="1205989"/>
                <a:chOff x="6713256" y="2616549"/>
                <a:chExt cx="1221809" cy="1205989"/>
              </a:xfrm>
            </p:grpSpPr>
            <p:sp>
              <p:nvSpPr>
                <p:cNvPr id="19" name="Rectangle 18">
                  <a:extLst>
                    <a:ext uri="{FF2B5EF4-FFF2-40B4-BE49-F238E27FC236}">
                      <a16:creationId xmlns:a16="http://schemas.microsoft.com/office/drawing/2014/main" id="{E7601C96-A926-3DC5-71C4-4C0C4FAAA465}"/>
                    </a:ext>
                  </a:extLst>
                </p:cNvPr>
                <p:cNvSpPr/>
                <p:nvPr/>
              </p:nvSpPr>
              <p:spPr>
                <a:xfrm>
                  <a:off x="6713256" y="2616549"/>
                  <a:ext cx="1212191" cy="369332"/>
                </a:xfrm>
                <a:prstGeom prst="rect">
                  <a:avLst/>
                </a:prstGeom>
              </p:spPr>
              <p:txBody>
                <a:bodyPr wrap="none">
                  <a:spAutoFit/>
                </a:bodyPr>
                <a:lstStyle/>
                <a:p>
                  <a:r>
                    <a:rPr lang="en-US" dirty="0"/>
                    <a:t>when  f</a:t>
                  </a:r>
                  <a:r>
                    <a:rPr lang="en-US" baseline="-25000" dirty="0"/>
                    <a:t>6</a:t>
                  </a:r>
                  <a:r>
                    <a:rPr lang="en-US" dirty="0"/>
                    <a:t>=A</a:t>
                  </a:r>
                </a:p>
              </p:txBody>
            </p:sp>
            <p:sp>
              <p:nvSpPr>
                <p:cNvPr id="21" name="Rectangle 20">
                  <a:extLst>
                    <a:ext uri="{FF2B5EF4-FFF2-40B4-BE49-F238E27FC236}">
                      <a16:creationId xmlns:a16="http://schemas.microsoft.com/office/drawing/2014/main" id="{F8B9885A-38D9-0CED-BB59-0261F5F9FEB4}"/>
                    </a:ext>
                  </a:extLst>
                </p:cNvPr>
                <p:cNvSpPr/>
                <p:nvPr/>
              </p:nvSpPr>
              <p:spPr>
                <a:xfrm>
                  <a:off x="6713256" y="2895435"/>
                  <a:ext cx="1204176" cy="369332"/>
                </a:xfrm>
                <a:prstGeom prst="rect">
                  <a:avLst/>
                </a:prstGeom>
              </p:spPr>
              <p:txBody>
                <a:bodyPr wrap="none">
                  <a:spAutoFit/>
                </a:bodyPr>
                <a:lstStyle/>
                <a:p>
                  <a:r>
                    <a:rPr lang="en-US" dirty="0"/>
                    <a:t>when  f</a:t>
                  </a:r>
                  <a:r>
                    <a:rPr lang="en-US" baseline="-25000" dirty="0"/>
                    <a:t>6</a:t>
                  </a:r>
                  <a:r>
                    <a:rPr lang="en-US" dirty="0"/>
                    <a:t>=B</a:t>
                  </a:r>
                </a:p>
              </p:txBody>
            </p:sp>
            <p:sp>
              <p:nvSpPr>
                <p:cNvPr id="22" name="Rectangle 21">
                  <a:extLst>
                    <a:ext uri="{FF2B5EF4-FFF2-40B4-BE49-F238E27FC236}">
                      <a16:creationId xmlns:a16="http://schemas.microsoft.com/office/drawing/2014/main" id="{0837E658-FEA4-5F01-F03B-3F814266D1AA}"/>
                    </a:ext>
                  </a:extLst>
                </p:cNvPr>
                <p:cNvSpPr/>
                <p:nvPr/>
              </p:nvSpPr>
              <p:spPr>
                <a:xfrm>
                  <a:off x="6713256" y="3174321"/>
                  <a:ext cx="1202573" cy="369332"/>
                </a:xfrm>
                <a:prstGeom prst="rect">
                  <a:avLst/>
                </a:prstGeom>
              </p:spPr>
              <p:txBody>
                <a:bodyPr wrap="none">
                  <a:spAutoFit/>
                </a:bodyPr>
                <a:lstStyle/>
                <a:p>
                  <a:r>
                    <a:rPr lang="en-US" dirty="0"/>
                    <a:t>when  f</a:t>
                  </a:r>
                  <a:r>
                    <a:rPr lang="en-US" baseline="-25000" dirty="0"/>
                    <a:t>6</a:t>
                  </a:r>
                  <a:r>
                    <a:rPr lang="en-US" dirty="0"/>
                    <a:t>=C</a:t>
                  </a:r>
                </a:p>
              </p:txBody>
            </p:sp>
            <p:sp>
              <p:nvSpPr>
                <p:cNvPr id="23" name="Rectangle 22">
                  <a:extLst>
                    <a:ext uri="{FF2B5EF4-FFF2-40B4-BE49-F238E27FC236}">
                      <a16:creationId xmlns:a16="http://schemas.microsoft.com/office/drawing/2014/main" id="{E1C13BB4-C1B1-63DC-7CA1-67F7237228DF}"/>
                    </a:ext>
                  </a:extLst>
                </p:cNvPr>
                <p:cNvSpPr/>
                <p:nvPr/>
              </p:nvSpPr>
              <p:spPr>
                <a:xfrm>
                  <a:off x="6713256" y="3453206"/>
                  <a:ext cx="1221809" cy="369332"/>
                </a:xfrm>
                <a:prstGeom prst="rect">
                  <a:avLst/>
                </a:prstGeom>
              </p:spPr>
              <p:txBody>
                <a:bodyPr wrap="none">
                  <a:spAutoFit/>
                </a:bodyPr>
                <a:lstStyle/>
                <a:p>
                  <a:r>
                    <a:rPr lang="en-US" dirty="0"/>
                    <a:t>when  f</a:t>
                  </a:r>
                  <a:r>
                    <a:rPr lang="en-US" baseline="-25000" dirty="0"/>
                    <a:t>6</a:t>
                  </a:r>
                  <a:r>
                    <a:rPr lang="en-US" dirty="0"/>
                    <a:t>=D</a:t>
                  </a:r>
                </a:p>
              </p:txBody>
            </p:sp>
          </p:grpSp>
        </p:grpSp>
        <p:sp>
          <p:nvSpPr>
            <p:cNvPr id="27" name="Rectangle 26">
              <a:extLst>
                <a:ext uri="{FF2B5EF4-FFF2-40B4-BE49-F238E27FC236}">
                  <a16:creationId xmlns:a16="http://schemas.microsoft.com/office/drawing/2014/main" id="{3BF9B5E4-F69F-E409-41E0-534B77799F17}"/>
                </a:ext>
              </a:extLst>
            </p:cNvPr>
            <p:cNvSpPr/>
            <p:nvPr/>
          </p:nvSpPr>
          <p:spPr>
            <a:xfrm>
              <a:off x="2599542" y="2644868"/>
              <a:ext cx="607859" cy="369332"/>
            </a:xfrm>
            <a:prstGeom prst="rect">
              <a:avLst/>
            </a:prstGeom>
          </p:spPr>
          <p:txBody>
            <a:bodyPr wrap="none">
              <a:spAutoFit/>
            </a:bodyPr>
            <a:lstStyle/>
            <a:p>
              <a:r>
                <a:rPr lang="en-US" dirty="0"/>
                <a:t>f</a:t>
              </a:r>
              <a:r>
                <a:rPr lang="en-US" baseline="-25000" dirty="0"/>
                <a:t>6 </a:t>
              </a:r>
              <a:r>
                <a:rPr lang="en-US" dirty="0"/>
                <a:t> -&gt;</a:t>
              </a:r>
            </a:p>
          </p:txBody>
        </p:sp>
        <p:sp>
          <p:nvSpPr>
            <p:cNvPr id="28" name="Rectangle 27">
              <a:extLst>
                <a:ext uri="{FF2B5EF4-FFF2-40B4-BE49-F238E27FC236}">
                  <a16:creationId xmlns:a16="http://schemas.microsoft.com/office/drawing/2014/main" id="{52AE2D2F-D016-3161-9C45-9DE13994E656}"/>
                </a:ext>
              </a:extLst>
            </p:cNvPr>
            <p:cNvSpPr/>
            <p:nvPr/>
          </p:nvSpPr>
          <p:spPr>
            <a:xfrm>
              <a:off x="3157252" y="2624651"/>
              <a:ext cx="754566" cy="369332"/>
            </a:xfrm>
            <a:prstGeom prst="rect">
              <a:avLst/>
            </a:prstGeom>
          </p:spPr>
          <p:txBody>
            <a:bodyPr wrap="none">
              <a:spAutoFit/>
            </a:bodyPr>
            <a:lstStyle/>
            <a:p>
              <a:r>
                <a:rPr lang="en-US" dirty="0" err="1"/>
                <a:t>x</a:t>
              </a:r>
              <a:r>
                <a:rPr lang="en-US" baseline="-25000" dirty="0" err="1"/>
                <a:t>new</a:t>
              </a:r>
              <a:r>
                <a:rPr lang="en-US" baseline="-25000" dirty="0"/>
                <a:t> </a:t>
              </a:r>
              <a:r>
                <a:rPr lang="en-US" dirty="0"/>
                <a:t>= </a:t>
              </a:r>
            </a:p>
          </p:txBody>
        </p:sp>
      </p:grpSp>
      <p:sp>
        <p:nvSpPr>
          <p:cNvPr id="17" name="TextBox 16">
            <a:extLst>
              <a:ext uri="{FF2B5EF4-FFF2-40B4-BE49-F238E27FC236}">
                <a16:creationId xmlns:a16="http://schemas.microsoft.com/office/drawing/2014/main" id="{CE8F1A83-BB93-39AB-EE9A-7739AE34810D}"/>
              </a:ext>
            </a:extLst>
          </p:cNvPr>
          <p:cNvSpPr txBox="1"/>
          <p:nvPr/>
        </p:nvSpPr>
        <p:spPr>
          <a:xfrm>
            <a:off x="2387468" y="1679094"/>
            <a:ext cx="607859" cy="246221"/>
          </a:xfrm>
          <a:prstGeom prst="rect">
            <a:avLst/>
          </a:prstGeom>
          <a:noFill/>
        </p:spPr>
        <p:txBody>
          <a:bodyPr wrap="none" rtlCol="0">
            <a:spAutoFit/>
          </a:bodyPr>
          <a:lstStyle/>
          <a:p>
            <a:r>
              <a:rPr lang="en-US" sz="1000" dirty="0"/>
              <a:t>One hot</a:t>
            </a:r>
          </a:p>
        </p:txBody>
      </p:sp>
      <p:grpSp>
        <p:nvGrpSpPr>
          <p:cNvPr id="35" name="Group 34">
            <a:extLst>
              <a:ext uri="{FF2B5EF4-FFF2-40B4-BE49-F238E27FC236}">
                <a16:creationId xmlns:a16="http://schemas.microsoft.com/office/drawing/2014/main" id="{7BEA22FB-3C73-B729-BD90-5CB027F5DA4F}"/>
              </a:ext>
            </a:extLst>
          </p:cNvPr>
          <p:cNvGrpSpPr/>
          <p:nvPr/>
        </p:nvGrpSpPr>
        <p:grpSpPr>
          <a:xfrm>
            <a:off x="7738045" y="2113794"/>
            <a:ext cx="1221809" cy="1205989"/>
            <a:chOff x="6713256" y="2616549"/>
            <a:chExt cx="1221809" cy="1205989"/>
          </a:xfrm>
        </p:grpSpPr>
        <p:sp>
          <p:nvSpPr>
            <p:cNvPr id="36" name="Rectangle 35">
              <a:extLst>
                <a:ext uri="{FF2B5EF4-FFF2-40B4-BE49-F238E27FC236}">
                  <a16:creationId xmlns:a16="http://schemas.microsoft.com/office/drawing/2014/main" id="{638B5084-165C-EE0E-A2F4-451FBE900155}"/>
                </a:ext>
              </a:extLst>
            </p:cNvPr>
            <p:cNvSpPr/>
            <p:nvPr/>
          </p:nvSpPr>
          <p:spPr>
            <a:xfrm>
              <a:off x="6713256" y="2616549"/>
              <a:ext cx="1212191" cy="369332"/>
            </a:xfrm>
            <a:prstGeom prst="rect">
              <a:avLst/>
            </a:prstGeom>
          </p:spPr>
          <p:txBody>
            <a:bodyPr wrap="none">
              <a:spAutoFit/>
            </a:bodyPr>
            <a:lstStyle/>
            <a:p>
              <a:r>
                <a:rPr lang="en-US" dirty="0"/>
                <a:t>when  f</a:t>
              </a:r>
              <a:r>
                <a:rPr lang="en-US" baseline="-25000" dirty="0"/>
                <a:t>6</a:t>
              </a:r>
              <a:r>
                <a:rPr lang="en-US" dirty="0"/>
                <a:t>=A</a:t>
              </a:r>
            </a:p>
          </p:txBody>
        </p:sp>
        <p:sp>
          <p:nvSpPr>
            <p:cNvPr id="37" name="Rectangle 36">
              <a:extLst>
                <a:ext uri="{FF2B5EF4-FFF2-40B4-BE49-F238E27FC236}">
                  <a16:creationId xmlns:a16="http://schemas.microsoft.com/office/drawing/2014/main" id="{6F7B033F-1A4D-1A7C-4C4A-A38AE7C95E4B}"/>
                </a:ext>
              </a:extLst>
            </p:cNvPr>
            <p:cNvSpPr/>
            <p:nvPr/>
          </p:nvSpPr>
          <p:spPr>
            <a:xfrm>
              <a:off x="6713256" y="2895435"/>
              <a:ext cx="1204176" cy="369332"/>
            </a:xfrm>
            <a:prstGeom prst="rect">
              <a:avLst/>
            </a:prstGeom>
          </p:spPr>
          <p:txBody>
            <a:bodyPr wrap="none">
              <a:spAutoFit/>
            </a:bodyPr>
            <a:lstStyle/>
            <a:p>
              <a:r>
                <a:rPr lang="en-US" dirty="0"/>
                <a:t>when  f</a:t>
              </a:r>
              <a:r>
                <a:rPr lang="en-US" baseline="-25000" dirty="0"/>
                <a:t>6</a:t>
              </a:r>
              <a:r>
                <a:rPr lang="en-US" dirty="0"/>
                <a:t>=B</a:t>
              </a:r>
            </a:p>
          </p:txBody>
        </p:sp>
        <p:sp>
          <p:nvSpPr>
            <p:cNvPr id="38" name="Rectangle 37">
              <a:extLst>
                <a:ext uri="{FF2B5EF4-FFF2-40B4-BE49-F238E27FC236}">
                  <a16:creationId xmlns:a16="http://schemas.microsoft.com/office/drawing/2014/main" id="{DC8D5A8C-07E3-B193-F2B7-38DEF0D4AF82}"/>
                </a:ext>
              </a:extLst>
            </p:cNvPr>
            <p:cNvSpPr/>
            <p:nvPr/>
          </p:nvSpPr>
          <p:spPr>
            <a:xfrm>
              <a:off x="6713256" y="3174321"/>
              <a:ext cx="1202573" cy="369332"/>
            </a:xfrm>
            <a:prstGeom prst="rect">
              <a:avLst/>
            </a:prstGeom>
          </p:spPr>
          <p:txBody>
            <a:bodyPr wrap="none">
              <a:spAutoFit/>
            </a:bodyPr>
            <a:lstStyle/>
            <a:p>
              <a:r>
                <a:rPr lang="en-US" dirty="0"/>
                <a:t>when  f</a:t>
              </a:r>
              <a:r>
                <a:rPr lang="en-US" baseline="-25000" dirty="0"/>
                <a:t>6</a:t>
              </a:r>
              <a:r>
                <a:rPr lang="en-US" dirty="0"/>
                <a:t>=C</a:t>
              </a:r>
            </a:p>
          </p:txBody>
        </p:sp>
        <p:sp>
          <p:nvSpPr>
            <p:cNvPr id="39" name="Rectangle 38">
              <a:extLst>
                <a:ext uri="{FF2B5EF4-FFF2-40B4-BE49-F238E27FC236}">
                  <a16:creationId xmlns:a16="http://schemas.microsoft.com/office/drawing/2014/main" id="{9FBE8034-6056-86DA-4996-E3F35BD10556}"/>
                </a:ext>
              </a:extLst>
            </p:cNvPr>
            <p:cNvSpPr/>
            <p:nvPr/>
          </p:nvSpPr>
          <p:spPr>
            <a:xfrm>
              <a:off x="6713256" y="3453206"/>
              <a:ext cx="1221809" cy="369332"/>
            </a:xfrm>
            <a:prstGeom prst="rect">
              <a:avLst/>
            </a:prstGeom>
          </p:spPr>
          <p:txBody>
            <a:bodyPr wrap="none">
              <a:spAutoFit/>
            </a:bodyPr>
            <a:lstStyle/>
            <a:p>
              <a:r>
                <a:rPr lang="en-US" dirty="0"/>
                <a:t>when  f</a:t>
              </a:r>
              <a:r>
                <a:rPr lang="en-US" baseline="-25000" dirty="0"/>
                <a:t>6</a:t>
              </a:r>
              <a:r>
                <a:rPr lang="en-US" dirty="0"/>
                <a:t>=D</a:t>
              </a:r>
            </a:p>
          </p:txBody>
        </p:sp>
      </p:grpSp>
      <p:grpSp>
        <p:nvGrpSpPr>
          <p:cNvPr id="40" name="Group 39">
            <a:extLst>
              <a:ext uri="{FF2B5EF4-FFF2-40B4-BE49-F238E27FC236}">
                <a16:creationId xmlns:a16="http://schemas.microsoft.com/office/drawing/2014/main" id="{EA6B860F-5049-73EF-09F3-B384C5C71ED5}"/>
              </a:ext>
            </a:extLst>
          </p:cNvPr>
          <p:cNvGrpSpPr/>
          <p:nvPr/>
        </p:nvGrpSpPr>
        <p:grpSpPr>
          <a:xfrm>
            <a:off x="5363328" y="1823111"/>
            <a:ext cx="2478881" cy="1501707"/>
            <a:chOff x="4931672" y="1858283"/>
            <a:chExt cx="2478881" cy="1501707"/>
          </a:xfrm>
        </p:grpSpPr>
        <p:sp>
          <p:nvSpPr>
            <p:cNvPr id="41" name="Rectangle 40">
              <a:extLst>
                <a:ext uri="{FF2B5EF4-FFF2-40B4-BE49-F238E27FC236}">
                  <a16:creationId xmlns:a16="http://schemas.microsoft.com/office/drawing/2014/main" id="{4EF102E2-C4C7-AD64-AFEC-4A0880696234}"/>
                </a:ext>
              </a:extLst>
            </p:cNvPr>
            <p:cNvSpPr/>
            <p:nvPr/>
          </p:nvSpPr>
          <p:spPr>
            <a:xfrm>
              <a:off x="6568656" y="1858283"/>
              <a:ext cx="752129" cy="369332"/>
            </a:xfrm>
            <a:prstGeom prst="rect">
              <a:avLst/>
            </a:prstGeom>
          </p:spPr>
          <p:txBody>
            <a:bodyPr wrap="none">
              <a:spAutoFit/>
            </a:bodyPr>
            <a:lstStyle/>
            <a:p>
              <a:r>
                <a:rPr lang="en-US" dirty="0"/>
                <a:t>x</a:t>
              </a:r>
              <a:r>
                <a:rPr lang="en-US" baseline="-25000" dirty="0"/>
                <a:t>1  </a:t>
              </a:r>
              <a:r>
                <a:rPr lang="en-US" dirty="0"/>
                <a:t>  x</a:t>
              </a:r>
              <a:r>
                <a:rPr lang="en-US" baseline="-25000" dirty="0"/>
                <a:t>2 </a:t>
              </a:r>
              <a:endParaRPr lang="en-US" dirty="0"/>
            </a:p>
          </p:txBody>
        </p:sp>
        <p:sp>
          <p:nvSpPr>
            <p:cNvPr id="42" name="Left Brace 41">
              <a:extLst>
                <a:ext uri="{FF2B5EF4-FFF2-40B4-BE49-F238E27FC236}">
                  <a16:creationId xmlns:a16="http://schemas.microsoft.com/office/drawing/2014/main" id="{49EE1374-CA94-8763-1C11-FF66AB7DAEBD}"/>
                </a:ext>
              </a:extLst>
            </p:cNvPr>
            <p:cNvSpPr/>
            <p:nvPr/>
          </p:nvSpPr>
          <p:spPr>
            <a:xfrm>
              <a:off x="6186925" y="2207862"/>
              <a:ext cx="333555" cy="10816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BF592D79-1DA4-2804-759E-800ABDB11CD1}"/>
                </a:ext>
              </a:extLst>
            </p:cNvPr>
            <p:cNvSpPr/>
            <p:nvPr/>
          </p:nvSpPr>
          <p:spPr>
            <a:xfrm>
              <a:off x="6568656" y="2174585"/>
              <a:ext cx="841897" cy="369332"/>
            </a:xfrm>
            <a:prstGeom prst="rect">
              <a:avLst/>
            </a:prstGeom>
          </p:spPr>
          <p:txBody>
            <a:bodyPr wrap="none">
              <a:spAutoFit/>
            </a:bodyPr>
            <a:lstStyle/>
            <a:p>
              <a:r>
                <a:rPr lang="en-US" dirty="0"/>
                <a:t>0     0   </a:t>
              </a:r>
            </a:p>
          </p:txBody>
        </p:sp>
        <p:sp>
          <p:nvSpPr>
            <p:cNvPr id="44" name="Rectangle 43">
              <a:extLst>
                <a:ext uri="{FF2B5EF4-FFF2-40B4-BE49-F238E27FC236}">
                  <a16:creationId xmlns:a16="http://schemas.microsoft.com/office/drawing/2014/main" id="{17F1160F-F03F-3F2F-5EF2-ECBCD2E6641B}"/>
                </a:ext>
              </a:extLst>
            </p:cNvPr>
            <p:cNvSpPr/>
            <p:nvPr/>
          </p:nvSpPr>
          <p:spPr>
            <a:xfrm>
              <a:off x="6568656" y="2446609"/>
              <a:ext cx="788999" cy="369332"/>
            </a:xfrm>
            <a:prstGeom prst="rect">
              <a:avLst/>
            </a:prstGeom>
          </p:spPr>
          <p:txBody>
            <a:bodyPr wrap="none">
              <a:spAutoFit/>
            </a:bodyPr>
            <a:lstStyle/>
            <a:p>
              <a:r>
                <a:rPr lang="en-US" dirty="0"/>
                <a:t>1     0  </a:t>
              </a:r>
            </a:p>
          </p:txBody>
        </p:sp>
        <p:sp>
          <p:nvSpPr>
            <p:cNvPr id="45" name="Rectangle 44">
              <a:extLst>
                <a:ext uri="{FF2B5EF4-FFF2-40B4-BE49-F238E27FC236}">
                  <a16:creationId xmlns:a16="http://schemas.microsoft.com/office/drawing/2014/main" id="{5CAE0789-CF54-8609-1DF4-05698AECC248}"/>
                </a:ext>
              </a:extLst>
            </p:cNvPr>
            <p:cNvSpPr/>
            <p:nvPr/>
          </p:nvSpPr>
          <p:spPr>
            <a:xfrm>
              <a:off x="6568656" y="2718633"/>
              <a:ext cx="736099" cy="369332"/>
            </a:xfrm>
            <a:prstGeom prst="rect">
              <a:avLst/>
            </a:prstGeom>
          </p:spPr>
          <p:txBody>
            <a:bodyPr wrap="none">
              <a:spAutoFit/>
            </a:bodyPr>
            <a:lstStyle/>
            <a:p>
              <a:r>
                <a:rPr lang="en-US" dirty="0"/>
                <a:t>0     1 </a:t>
              </a:r>
            </a:p>
          </p:txBody>
        </p:sp>
        <p:sp>
          <p:nvSpPr>
            <p:cNvPr id="46" name="Rectangle 45">
              <a:extLst>
                <a:ext uri="{FF2B5EF4-FFF2-40B4-BE49-F238E27FC236}">
                  <a16:creationId xmlns:a16="http://schemas.microsoft.com/office/drawing/2014/main" id="{F47F470E-1445-9A37-CFBC-2EBB35C943FE}"/>
                </a:ext>
              </a:extLst>
            </p:cNvPr>
            <p:cNvSpPr/>
            <p:nvPr/>
          </p:nvSpPr>
          <p:spPr>
            <a:xfrm>
              <a:off x="6568656" y="2990658"/>
              <a:ext cx="788999" cy="369332"/>
            </a:xfrm>
            <a:prstGeom prst="rect">
              <a:avLst/>
            </a:prstGeom>
          </p:spPr>
          <p:txBody>
            <a:bodyPr wrap="none">
              <a:spAutoFit/>
            </a:bodyPr>
            <a:lstStyle/>
            <a:p>
              <a:r>
                <a:rPr lang="en-US" dirty="0"/>
                <a:t>1     1  </a:t>
              </a:r>
            </a:p>
          </p:txBody>
        </p:sp>
        <p:sp>
          <p:nvSpPr>
            <p:cNvPr id="47" name="Rectangle 46">
              <a:extLst>
                <a:ext uri="{FF2B5EF4-FFF2-40B4-BE49-F238E27FC236}">
                  <a16:creationId xmlns:a16="http://schemas.microsoft.com/office/drawing/2014/main" id="{5704EF80-FD9B-0D53-076F-2BA07717D849}"/>
                </a:ext>
              </a:extLst>
            </p:cNvPr>
            <p:cNvSpPr/>
            <p:nvPr/>
          </p:nvSpPr>
          <p:spPr>
            <a:xfrm>
              <a:off x="4931672" y="2575858"/>
              <a:ext cx="607859" cy="369332"/>
            </a:xfrm>
            <a:prstGeom prst="rect">
              <a:avLst/>
            </a:prstGeom>
          </p:spPr>
          <p:txBody>
            <a:bodyPr wrap="none">
              <a:spAutoFit/>
            </a:bodyPr>
            <a:lstStyle/>
            <a:p>
              <a:r>
                <a:rPr lang="en-US" dirty="0"/>
                <a:t>f</a:t>
              </a:r>
              <a:r>
                <a:rPr lang="en-US" baseline="-25000" dirty="0"/>
                <a:t>6 </a:t>
              </a:r>
              <a:r>
                <a:rPr lang="en-US" dirty="0"/>
                <a:t> -&gt;</a:t>
              </a:r>
            </a:p>
          </p:txBody>
        </p:sp>
        <p:sp>
          <p:nvSpPr>
            <p:cNvPr id="48" name="Rectangle 47">
              <a:extLst>
                <a:ext uri="{FF2B5EF4-FFF2-40B4-BE49-F238E27FC236}">
                  <a16:creationId xmlns:a16="http://schemas.microsoft.com/office/drawing/2014/main" id="{E5D48060-1D68-70CE-914D-26E9C55DF5E5}"/>
                </a:ext>
              </a:extLst>
            </p:cNvPr>
            <p:cNvSpPr/>
            <p:nvPr/>
          </p:nvSpPr>
          <p:spPr>
            <a:xfrm>
              <a:off x="5489382" y="2555641"/>
              <a:ext cx="754566" cy="369332"/>
            </a:xfrm>
            <a:prstGeom prst="rect">
              <a:avLst/>
            </a:prstGeom>
          </p:spPr>
          <p:txBody>
            <a:bodyPr wrap="none">
              <a:spAutoFit/>
            </a:bodyPr>
            <a:lstStyle/>
            <a:p>
              <a:r>
                <a:rPr lang="en-US" dirty="0" err="1"/>
                <a:t>x</a:t>
              </a:r>
              <a:r>
                <a:rPr lang="en-US" baseline="-25000" dirty="0" err="1"/>
                <a:t>new</a:t>
              </a:r>
              <a:r>
                <a:rPr lang="en-US" baseline="-25000" dirty="0"/>
                <a:t> </a:t>
              </a:r>
              <a:r>
                <a:rPr lang="en-US" dirty="0"/>
                <a:t>= </a:t>
              </a:r>
            </a:p>
          </p:txBody>
        </p:sp>
      </p:grpSp>
      <p:sp>
        <p:nvSpPr>
          <p:cNvPr id="49" name="TextBox 48">
            <a:extLst>
              <a:ext uri="{FF2B5EF4-FFF2-40B4-BE49-F238E27FC236}">
                <a16:creationId xmlns:a16="http://schemas.microsoft.com/office/drawing/2014/main" id="{DA34C758-0768-14ED-6A77-7E71ACC946F4}"/>
              </a:ext>
            </a:extLst>
          </p:cNvPr>
          <p:cNvSpPr txBox="1"/>
          <p:nvPr/>
        </p:nvSpPr>
        <p:spPr>
          <a:xfrm>
            <a:off x="7024998" y="1701679"/>
            <a:ext cx="514885" cy="246221"/>
          </a:xfrm>
          <a:prstGeom prst="rect">
            <a:avLst/>
          </a:prstGeom>
          <a:noFill/>
        </p:spPr>
        <p:txBody>
          <a:bodyPr wrap="none" rtlCol="0">
            <a:spAutoFit/>
          </a:bodyPr>
          <a:lstStyle/>
          <a:p>
            <a:r>
              <a:rPr lang="en-US" sz="1000" dirty="0"/>
              <a:t>Binary</a:t>
            </a:r>
          </a:p>
        </p:txBody>
      </p:sp>
      <p:sp>
        <p:nvSpPr>
          <p:cNvPr id="14" name="TextBox 13">
            <a:extLst>
              <a:ext uri="{FF2B5EF4-FFF2-40B4-BE49-F238E27FC236}">
                <a16:creationId xmlns:a16="http://schemas.microsoft.com/office/drawing/2014/main" id="{08B2A5C5-5D46-6220-C7FA-9868A4429A56}"/>
              </a:ext>
            </a:extLst>
          </p:cNvPr>
          <p:cNvSpPr txBox="1"/>
          <p:nvPr/>
        </p:nvSpPr>
        <p:spPr>
          <a:xfrm>
            <a:off x="5411128" y="5156321"/>
            <a:ext cx="1208985" cy="246221"/>
          </a:xfrm>
          <a:prstGeom prst="rect">
            <a:avLst/>
          </a:prstGeom>
          <a:noFill/>
        </p:spPr>
        <p:txBody>
          <a:bodyPr wrap="none" rtlCol="0">
            <a:spAutoFit/>
          </a:bodyPr>
          <a:lstStyle/>
          <a:p>
            <a:r>
              <a:rPr lang="en-US" sz="1000" dirty="0"/>
              <a:t>This means average</a:t>
            </a:r>
          </a:p>
        </p:txBody>
      </p:sp>
      <p:sp>
        <p:nvSpPr>
          <p:cNvPr id="29" name="TextBox 28">
            <a:extLst>
              <a:ext uri="{FF2B5EF4-FFF2-40B4-BE49-F238E27FC236}">
                <a16:creationId xmlns:a16="http://schemas.microsoft.com/office/drawing/2014/main" id="{19B65D19-6F07-17B4-7FC6-DBFD34D6C821}"/>
              </a:ext>
            </a:extLst>
          </p:cNvPr>
          <p:cNvSpPr txBox="1"/>
          <p:nvPr/>
        </p:nvSpPr>
        <p:spPr>
          <a:xfrm>
            <a:off x="6315304" y="5419084"/>
            <a:ext cx="1518364" cy="246221"/>
          </a:xfrm>
          <a:prstGeom prst="rect">
            <a:avLst/>
          </a:prstGeom>
          <a:noFill/>
        </p:spPr>
        <p:txBody>
          <a:bodyPr wrap="none" rtlCol="0">
            <a:spAutoFit/>
          </a:bodyPr>
          <a:lstStyle/>
          <a:p>
            <a:r>
              <a:rPr lang="en-US" sz="1000" dirty="0"/>
              <a:t>This means evaluated for </a:t>
            </a:r>
          </a:p>
        </p:txBody>
      </p:sp>
      <p:cxnSp>
        <p:nvCxnSpPr>
          <p:cNvPr id="31" name="Straight Arrow Connector 30">
            <a:extLst>
              <a:ext uri="{FF2B5EF4-FFF2-40B4-BE49-F238E27FC236}">
                <a16:creationId xmlns:a16="http://schemas.microsoft.com/office/drawing/2014/main" id="{A47F0145-072B-1256-0F1F-D415473C025E}"/>
              </a:ext>
            </a:extLst>
          </p:cNvPr>
          <p:cNvCxnSpPr>
            <a:cxnSpLocks/>
          </p:cNvCxnSpPr>
          <p:nvPr/>
        </p:nvCxnSpPr>
        <p:spPr>
          <a:xfrm flipV="1">
            <a:off x="6090669" y="4916991"/>
            <a:ext cx="298577" cy="289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73B313-BC5B-4FD8-30E3-90B1F423DF99}"/>
              </a:ext>
            </a:extLst>
          </p:cNvPr>
          <p:cNvCxnSpPr>
            <a:cxnSpLocks/>
          </p:cNvCxnSpPr>
          <p:nvPr/>
        </p:nvCxnSpPr>
        <p:spPr>
          <a:xfrm flipH="1" flipV="1">
            <a:off x="6786164" y="4982308"/>
            <a:ext cx="260329" cy="436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FD9680-2EB8-A347-72D0-3D4792590478}"/>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738191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3EDA6-363A-8FAE-20A8-D61AD6A6B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6A841-1E4B-D41A-CF8F-74BB63AA3594}"/>
              </a:ext>
            </a:extLst>
          </p:cNvPr>
          <p:cNvSpPr>
            <a:spLocks noGrp="1"/>
          </p:cNvSpPr>
          <p:nvPr>
            <p:ph type="title"/>
          </p:nvPr>
        </p:nvSpPr>
        <p:spPr>
          <a:xfrm>
            <a:off x="404914" y="36555"/>
            <a:ext cx="7886700" cy="1325563"/>
          </a:xfrm>
        </p:spPr>
        <p:txBody>
          <a:bodyPr>
            <a:normAutofit/>
          </a:bodyPr>
          <a:lstStyle/>
          <a:p>
            <a:r>
              <a:rPr lang="en-US" sz="3600" dirty="0">
                <a:latin typeface="+mn-lt"/>
              </a:rPr>
              <a:t>Feature Selection Methods</a:t>
            </a:r>
            <a:br>
              <a:rPr lang="en-US" dirty="0"/>
            </a:br>
            <a:r>
              <a:rPr lang="en-US" sz="2800" dirty="0"/>
              <a:t>Ways to categorize feature selection</a:t>
            </a:r>
          </a:p>
        </p:txBody>
      </p:sp>
      <p:sp>
        <p:nvSpPr>
          <p:cNvPr id="4" name="Content Placeholder 3">
            <a:extLst>
              <a:ext uri="{FF2B5EF4-FFF2-40B4-BE49-F238E27FC236}">
                <a16:creationId xmlns:a16="http://schemas.microsoft.com/office/drawing/2014/main" id="{877CA375-7562-5C48-AE93-B8EFE2E47AF6}"/>
              </a:ext>
            </a:extLst>
          </p:cNvPr>
          <p:cNvSpPr>
            <a:spLocks noGrp="1"/>
          </p:cNvSpPr>
          <p:nvPr>
            <p:ph sz="half" idx="2"/>
          </p:nvPr>
        </p:nvSpPr>
        <p:spPr>
          <a:xfrm>
            <a:off x="279708" y="1191448"/>
            <a:ext cx="8461396" cy="4351338"/>
          </a:xfrm>
        </p:spPr>
        <p:txBody>
          <a:bodyPr>
            <a:normAutofit lnSpcReduction="10000"/>
          </a:bodyPr>
          <a:lstStyle/>
          <a:p>
            <a:endParaRPr lang="en-US" dirty="0"/>
          </a:p>
          <a:p>
            <a:pPr>
              <a:lnSpc>
                <a:spcPct val="110000"/>
              </a:lnSpc>
            </a:pPr>
            <a:r>
              <a:rPr lang="en-US" sz="2600" b="1" dirty="0"/>
              <a:t>Filter</a:t>
            </a:r>
            <a:r>
              <a:rPr lang="en-US" sz="2600" dirty="0"/>
              <a:t> </a:t>
            </a:r>
            <a:r>
              <a:rPr lang="mr-IN" sz="2600" dirty="0"/>
              <a:t>–</a:t>
            </a:r>
            <a:r>
              <a:rPr lang="en-US" sz="2600" dirty="0"/>
              <a:t> independent of any modeling method</a:t>
            </a:r>
          </a:p>
          <a:p>
            <a:pPr lvl="1">
              <a:lnSpc>
                <a:spcPct val="110000"/>
              </a:lnSpc>
            </a:pPr>
            <a:r>
              <a:rPr lang="en-US" sz="2600" dirty="0"/>
              <a:t>Measure the univariate relationship of each </a:t>
            </a:r>
            <a:r>
              <a:rPr lang="en-US" sz="2600" dirty="0">
                <a:latin typeface="LM Roman 12" pitchFamily="2" charset="77"/>
              </a:rPr>
              <a:t>x</a:t>
            </a:r>
            <a:r>
              <a:rPr lang="en-US" sz="2600" baseline="-25000" dirty="0">
                <a:latin typeface="LM Roman 12" pitchFamily="2" charset="77"/>
              </a:rPr>
              <a:t>i</a:t>
            </a:r>
            <a:r>
              <a:rPr lang="en-US" sz="2600" baseline="-25000" dirty="0"/>
              <a:t> </a:t>
            </a:r>
            <a:r>
              <a:rPr lang="en-US" sz="2600" dirty="0"/>
              <a:t>to </a:t>
            </a:r>
            <a:r>
              <a:rPr lang="en-US" sz="2600" dirty="0">
                <a:latin typeface="LM Roman 12" pitchFamily="2" charset="77"/>
              </a:rPr>
              <a:t>y</a:t>
            </a:r>
          </a:p>
          <a:p>
            <a:pPr>
              <a:lnSpc>
                <a:spcPct val="110000"/>
              </a:lnSpc>
            </a:pPr>
            <a:r>
              <a:rPr lang="en-US" sz="2600" b="1" dirty="0"/>
              <a:t>Wrapper</a:t>
            </a:r>
            <a:r>
              <a:rPr lang="en-US" sz="2600" dirty="0"/>
              <a:t> </a:t>
            </a:r>
            <a:r>
              <a:rPr lang="mr-IN" sz="2600" dirty="0"/>
              <a:t>–</a:t>
            </a:r>
            <a:r>
              <a:rPr lang="en-US" sz="2600" dirty="0"/>
              <a:t> uses a model “wrapped” around the feature selection </a:t>
            </a:r>
          </a:p>
          <a:p>
            <a:pPr lvl="1">
              <a:lnSpc>
                <a:spcPct val="110000"/>
              </a:lnSpc>
            </a:pPr>
            <a:r>
              <a:rPr lang="en-US" sz="2600" dirty="0"/>
              <a:t>stepwise selection (forward, backward)</a:t>
            </a:r>
          </a:p>
          <a:p>
            <a:pPr>
              <a:lnSpc>
                <a:spcPct val="110000"/>
              </a:lnSpc>
            </a:pPr>
            <a:r>
              <a:rPr lang="en-US" sz="2600" b="1" dirty="0"/>
              <a:t>Embedded</a:t>
            </a:r>
            <a:r>
              <a:rPr lang="en-US" sz="2600" dirty="0"/>
              <a:t> </a:t>
            </a:r>
            <a:r>
              <a:rPr lang="mr-IN" sz="2600" dirty="0"/>
              <a:t>–</a:t>
            </a:r>
            <a:r>
              <a:rPr lang="en-US" sz="2600" dirty="0"/>
              <a:t> does feature selection as the model is built</a:t>
            </a:r>
          </a:p>
          <a:p>
            <a:pPr lvl="1">
              <a:lnSpc>
                <a:spcPct val="110000"/>
              </a:lnSpc>
            </a:pPr>
            <a:r>
              <a:rPr lang="en-US" sz="2600" dirty="0"/>
              <a:t>Decision trees</a:t>
            </a:r>
          </a:p>
          <a:p>
            <a:pPr lvl="1">
              <a:lnSpc>
                <a:spcPct val="110000"/>
              </a:lnSpc>
            </a:pPr>
            <a:r>
              <a:rPr lang="en-US" sz="2600" dirty="0"/>
              <a:t>Use of a regularization (ridge, lasso)</a:t>
            </a:r>
          </a:p>
          <a:p>
            <a:pPr marL="457200" lvl="1" indent="0">
              <a:lnSpc>
                <a:spcPct val="110000"/>
              </a:lnSpc>
              <a:buNone/>
            </a:pPr>
            <a:endParaRPr lang="en-US" sz="2600" dirty="0"/>
          </a:p>
        </p:txBody>
      </p:sp>
      <p:sp>
        <p:nvSpPr>
          <p:cNvPr id="5" name="Slide Number Placeholder 4">
            <a:extLst>
              <a:ext uri="{FF2B5EF4-FFF2-40B4-BE49-F238E27FC236}">
                <a16:creationId xmlns:a16="http://schemas.microsoft.com/office/drawing/2014/main" id="{9AFCF896-A1D9-7EBF-55A7-70035A4FC535}"/>
              </a:ext>
            </a:extLst>
          </p:cNvPr>
          <p:cNvSpPr>
            <a:spLocks noGrp="1"/>
          </p:cNvSpPr>
          <p:nvPr>
            <p:ph type="sldNum" sz="quarter" idx="12"/>
          </p:nvPr>
        </p:nvSpPr>
        <p:spPr>
          <a:xfrm>
            <a:off x="8657212" y="6447143"/>
            <a:ext cx="486788" cy="365125"/>
          </a:xfrm>
        </p:spPr>
        <p:txBody>
          <a:bodyPr/>
          <a:lstStyle/>
          <a:p>
            <a:fld id="{88CD9788-50B9-FE4F-BD86-303CACCBE7E1}" type="slidenum">
              <a:rPr lang="en-US" smtClean="0"/>
              <a:t>62</a:t>
            </a:fld>
            <a:endParaRPr lang="en-US"/>
          </a:p>
        </p:txBody>
      </p:sp>
      <p:pic>
        <p:nvPicPr>
          <p:cNvPr id="8" name="Picture 7" descr="A diagram of a pyramid&#10;&#10;Description automatically generated">
            <a:extLst>
              <a:ext uri="{FF2B5EF4-FFF2-40B4-BE49-F238E27FC236}">
                <a16:creationId xmlns:a16="http://schemas.microsoft.com/office/drawing/2014/main" id="{553A318E-4791-AB54-A704-C7B92B740E60}"/>
              </a:ext>
            </a:extLst>
          </p:cNvPr>
          <p:cNvPicPr>
            <a:picLocks noChangeAspect="1"/>
          </p:cNvPicPr>
          <p:nvPr/>
        </p:nvPicPr>
        <p:blipFill>
          <a:blip r:embed="rId3"/>
          <a:stretch>
            <a:fillRect/>
          </a:stretch>
        </p:blipFill>
        <p:spPr>
          <a:xfrm>
            <a:off x="6005781" y="4461647"/>
            <a:ext cx="2507597" cy="2326908"/>
          </a:xfrm>
          <a:prstGeom prst="rect">
            <a:avLst/>
          </a:prstGeom>
        </p:spPr>
      </p:pic>
      <p:sp>
        <p:nvSpPr>
          <p:cNvPr id="3" name="TextBox 2">
            <a:extLst>
              <a:ext uri="{FF2B5EF4-FFF2-40B4-BE49-F238E27FC236}">
                <a16:creationId xmlns:a16="http://schemas.microsoft.com/office/drawing/2014/main" id="{C5BBC6C2-9A8A-8EA3-3CD4-7E376B1AFBF1}"/>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07266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27234-B197-71AE-6132-3C79D2FC5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87F69-4F77-8F80-77AD-DDF220D69ADC}"/>
              </a:ext>
            </a:extLst>
          </p:cNvPr>
          <p:cNvSpPr>
            <a:spLocks noGrp="1"/>
          </p:cNvSpPr>
          <p:nvPr>
            <p:ph type="title"/>
          </p:nvPr>
        </p:nvSpPr>
        <p:spPr>
          <a:xfrm>
            <a:off x="164370" y="101301"/>
            <a:ext cx="7886700" cy="773125"/>
          </a:xfrm>
        </p:spPr>
        <p:txBody>
          <a:bodyPr>
            <a:normAutofit/>
          </a:bodyPr>
          <a:lstStyle/>
          <a:p>
            <a:r>
              <a:rPr lang="en-US" sz="3600" dirty="0">
                <a:latin typeface="+mn-lt"/>
              </a:rPr>
              <a:t>How to Tune Model Hyperparameters</a:t>
            </a:r>
          </a:p>
        </p:txBody>
      </p:sp>
      <p:sp>
        <p:nvSpPr>
          <p:cNvPr id="4" name="Content Placeholder 3">
            <a:extLst>
              <a:ext uri="{FF2B5EF4-FFF2-40B4-BE49-F238E27FC236}">
                <a16:creationId xmlns:a16="http://schemas.microsoft.com/office/drawing/2014/main" id="{278C332B-A9A0-2279-D149-1B67A1175FA9}"/>
              </a:ext>
            </a:extLst>
          </p:cNvPr>
          <p:cNvSpPr>
            <a:spLocks noGrp="1"/>
          </p:cNvSpPr>
          <p:nvPr>
            <p:ph sz="half" idx="2"/>
          </p:nvPr>
        </p:nvSpPr>
        <p:spPr>
          <a:xfrm>
            <a:off x="164370" y="993853"/>
            <a:ext cx="8260314" cy="5764913"/>
          </a:xfrm>
        </p:spPr>
        <p:txBody>
          <a:bodyPr>
            <a:normAutofit fontScale="85000" lnSpcReduction="10000"/>
          </a:bodyPr>
          <a:lstStyle/>
          <a:p>
            <a:pPr marL="182880" indent="-182880">
              <a:lnSpc>
                <a:spcPct val="120000"/>
              </a:lnSpc>
              <a:spcBef>
                <a:spcPts val="1500"/>
              </a:spcBef>
            </a:pPr>
            <a:r>
              <a:rPr lang="en-US" sz="2400" dirty="0"/>
              <a:t>Always start with a linear model. Linear models are robust, hard to mess up, and will provide a baseline result. Later all your nonlinear models should be able to do at least this well.</a:t>
            </a:r>
          </a:p>
          <a:p>
            <a:pPr marL="182880" indent="-182880">
              <a:lnSpc>
                <a:spcPct val="120000"/>
              </a:lnSpc>
              <a:spcBef>
                <a:spcPts val="1500"/>
              </a:spcBef>
            </a:pPr>
            <a:r>
              <a:rPr lang="en-US" sz="2400" dirty="0"/>
              <a:t>With each nonlinear model type (NN, BT, RF…) always start with minimum complexity. The results will likely be worse than your linear model.</a:t>
            </a:r>
          </a:p>
          <a:p>
            <a:pPr marL="182880" indent="-182880">
              <a:lnSpc>
                <a:spcPct val="120000"/>
              </a:lnSpc>
              <a:spcBef>
                <a:spcPts val="1500"/>
              </a:spcBef>
            </a:pPr>
            <a:r>
              <a:rPr lang="en-US" sz="2400" dirty="0"/>
              <a:t>Increase complexity, watch the </a:t>
            </a:r>
            <a:r>
              <a:rPr lang="en-US" sz="2400" dirty="0" err="1"/>
              <a:t>trn</a:t>
            </a:r>
            <a:r>
              <a:rPr lang="en-US" sz="2400" dirty="0"/>
              <a:t> and </a:t>
            </a:r>
            <a:r>
              <a:rPr lang="en-US" sz="2400" dirty="0" err="1"/>
              <a:t>tst</a:t>
            </a:r>
            <a:r>
              <a:rPr lang="en-US" sz="2400" dirty="0"/>
              <a:t> performance. Gradually try to overfit, where the </a:t>
            </a:r>
            <a:r>
              <a:rPr lang="en-US" sz="2400" dirty="0" err="1"/>
              <a:t>trn</a:t>
            </a:r>
            <a:r>
              <a:rPr lang="en-US" sz="2400" dirty="0"/>
              <a:t> is much better than the </a:t>
            </a:r>
            <a:r>
              <a:rPr lang="en-US" sz="2400" dirty="0" err="1"/>
              <a:t>tst</a:t>
            </a:r>
            <a:r>
              <a:rPr lang="en-US" sz="2400" dirty="0"/>
              <a:t>.</a:t>
            </a:r>
          </a:p>
          <a:p>
            <a:pPr marL="182880" indent="-182880">
              <a:lnSpc>
                <a:spcPct val="120000"/>
              </a:lnSpc>
              <a:spcBef>
                <a:spcPts val="1500"/>
              </a:spcBef>
            </a:pPr>
            <a:r>
              <a:rPr lang="en-US" sz="2400" dirty="0"/>
              <a:t>Then back off complexity to try to balance the </a:t>
            </a:r>
            <a:r>
              <a:rPr lang="en-US" sz="2400" dirty="0" err="1"/>
              <a:t>trn</a:t>
            </a:r>
            <a:r>
              <a:rPr lang="en-US" sz="2400" dirty="0"/>
              <a:t> and </a:t>
            </a:r>
            <a:r>
              <a:rPr lang="en-US" sz="2400" dirty="0" err="1"/>
              <a:t>tst</a:t>
            </a:r>
            <a:r>
              <a:rPr lang="en-US" sz="2400" dirty="0"/>
              <a:t> so that the </a:t>
            </a:r>
            <a:r>
              <a:rPr lang="en-US" sz="2400" dirty="0" err="1"/>
              <a:t>tst</a:t>
            </a:r>
            <a:r>
              <a:rPr lang="en-US" sz="2400" dirty="0"/>
              <a:t> is as good as possible, keeping the </a:t>
            </a:r>
            <a:r>
              <a:rPr lang="en-US" sz="2400" dirty="0" err="1"/>
              <a:t>trn</a:t>
            </a:r>
            <a:r>
              <a:rPr lang="en-US" sz="2400" dirty="0"/>
              <a:t> not much better. If the </a:t>
            </a:r>
            <a:r>
              <a:rPr lang="en-US" sz="2400" dirty="0" err="1"/>
              <a:t>trn</a:t>
            </a:r>
            <a:r>
              <a:rPr lang="en-US" sz="2400" dirty="0"/>
              <a:t> is much better than the </a:t>
            </a:r>
            <a:r>
              <a:rPr lang="en-US" sz="2400" dirty="0" err="1"/>
              <a:t>tst</a:t>
            </a:r>
            <a:r>
              <a:rPr lang="en-US" sz="2400" dirty="0"/>
              <a:t>, the model is overfitting.</a:t>
            </a:r>
          </a:p>
          <a:p>
            <a:pPr marL="182880" indent="-182880">
              <a:lnSpc>
                <a:spcPct val="120000"/>
              </a:lnSpc>
              <a:spcBef>
                <a:spcPts val="1500"/>
              </a:spcBef>
            </a:pPr>
            <a:r>
              <a:rPr lang="en-US" sz="2400" dirty="0"/>
              <a:t>A good model will have a good </a:t>
            </a:r>
            <a:r>
              <a:rPr lang="en-US" sz="2400" dirty="0" err="1"/>
              <a:t>trn</a:t>
            </a:r>
            <a:r>
              <a:rPr lang="en-US" sz="2400" dirty="0"/>
              <a:t> performance and the </a:t>
            </a:r>
            <a:r>
              <a:rPr lang="en-US" sz="2400" dirty="0" err="1"/>
              <a:t>tst</a:t>
            </a:r>
            <a:r>
              <a:rPr lang="en-US" sz="2400" dirty="0"/>
              <a:t> good and just a bit worse the </a:t>
            </a:r>
            <a:r>
              <a:rPr lang="en-US" sz="2400" dirty="0" err="1"/>
              <a:t>trn</a:t>
            </a:r>
            <a:r>
              <a:rPr lang="en-US" sz="2400" dirty="0"/>
              <a:t>. This model is not overfitting, will generalize well and be stable and robust going forward.</a:t>
            </a:r>
          </a:p>
          <a:p>
            <a:pPr marL="182880" indent="-182880">
              <a:lnSpc>
                <a:spcPct val="120000"/>
              </a:lnSpc>
              <a:spcBef>
                <a:spcPts val="1500"/>
              </a:spcBef>
            </a:pPr>
            <a:r>
              <a:rPr lang="en-US" sz="2400" dirty="0"/>
              <a:t>Want minimum complexity that gives good </a:t>
            </a:r>
            <a:r>
              <a:rPr lang="en-US" sz="2400" dirty="0" err="1"/>
              <a:t>tst</a:t>
            </a:r>
            <a:r>
              <a:rPr lang="en-US" sz="2400" dirty="0"/>
              <a:t> performance.</a:t>
            </a:r>
          </a:p>
          <a:p>
            <a:endParaRPr lang="en-US" sz="2400" dirty="0"/>
          </a:p>
          <a:p>
            <a:endParaRPr lang="en-US" sz="2600" dirty="0"/>
          </a:p>
          <a:p>
            <a:endParaRPr lang="en-US" dirty="0"/>
          </a:p>
        </p:txBody>
      </p:sp>
      <p:sp>
        <p:nvSpPr>
          <p:cNvPr id="5" name="Slide Number Placeholder 4">
            <a:extLst>
              <a:ext uri="{FF2B5EF4-FFF2-40B4-BE49-F238E27FC236}">
                <a16:creationId xmlns:a16="http://schemas.microsoft.com/office/drawing/2014/main" id="{31CABEBC-2770-A803-6DCF-AE67A444BD73}"/>
              </a:ext>
            </a:extLst>
          </p:cNvPr>
          <p:cNvSpPr>
            <a:spLocks noGrp="1"/>
          </p:cNvSpPr>
          <p:nvPr>
            <p:ph type="sldNum" sz="quarter" idx="12"/>
          </p:nvPr>
        </p:nvSpPr>
        <p:spPr>
          <a:xfrm>
            <a:off x="8479161" y="6440064"/>
            <a:ext cx="588404" cy="365125"/>
          </a:xfrm>
        </p:spPr>
        <p:txBody>
          <a:bodyPr/>
          <a:lstStyle/>
          <a:p>
            <a:fld id="{88CD9788-50B9-FE4F-BD86-303CACCBE7E1}" type="slidenum">
              <a:rPr lang="en-US" smtClean="0"/>
              <a:t>63</a:t>
            </a:fld>
            <a:endParaRPr lang="en-US" dirty="0"/>
          </a:p>
        </p:txBody>
      </p:sp>
      <p:pic>
        <p:nvPicPr>
          <p:cNvPr id="3" name="Picture 2">
            <a:extLst>
              <a:ext uri="{FF2B5EF4-FFF2-40B4-BE49-F238E27FC236}">
                <a16:creationId xmlns:a16="http://schemas.microsoft.com/office/drawing/2014/main" id="{108EA848-1ABA-38DA-DFA9-D9CF7D20CF90}"/>
              </a:ext>
            </a:extLst>
          </p:cNvPr>
          <p:cNvPicPr>
            <a:picLocks noChangeAspect="1"/>
          </p:cNvPicPr>
          <p:nvPr/>
        </p:nvPicPr>
        <p:blipFill>
          <a:blip r:embed="rId3"/>
          <a:stretch>
            <a:fillRect/>
          </a:stretch>
        </p:blipFill>
        <p:spPr>
          <a:xfrm>
            <a:off x="7290178" y="180126"/>
            <a:ext cx="1843312" cy="978212"/>
          </a:xfrm>
          <a:prstGeom prst="rect">
            <a:avLst/>
          </a:prstGeom>
        </p:spPr>
      </p:pic>
      <p:sp>
        <p:nvSpPr>
          <p:cNvPr id="14" name="TextBox 13">
            <a:extLst>
              <a:ext uri="{FF2B5EF4-FFF2-40B4-BE49-F238E27FC236}">
                <a16:creationId xmlns:a16="http://schemas.microsoft.com/office/drawing/2014/main" id="{41777EC7-F612-35C6-41A1-D00D84D398BF}"/>
              </a:ext>
            </a:extLst>
          </p:cNvPr>
          <p:cNvSpPr txBox="1"/>
          <p:nvPr/>
        </p:nvSpPr>
        <p:spPr>
          <a:xfrm>
            <a:off x="7534145" y="261"/>
            <a:ext cx="1686487" cy="276999"/>
          </a:xfrm>
          <a:prstGeom prst="rect">
            <a:avLst/>
          </a:prstGeom>
          <a:noFill/>
        </p:spPr>
        <p:txBody>
          <a:bodyPr wrap="none" rtlCol="0">
            <a:spAutoFit/>
          </a:bodyPr>
          <a:lstStyle/>
          <a:p>
            <a:r>
              <a:rPr lang="en-US" sz="1200" dirty="0">
                <a:solidFill>
                  <a:srgbClr val="FF0000"/>
                </a:solidFill>
              </a:rPr>
              <a:t>This is what we’re doing</a:t>
            </a:r>
          </a:p>
        </p:txBody>
      </p:sp>
      <p:sp>
        <p:nvSpPr>
          <p:cNvPr id="6" name="TextBox 5">
            <a:extLst>
              <a:ext uri="{FF2B5EF4-FFF2-40B4-BE49-F238E27FC236}">
                <a16:creationId xmlns:a16="http://schemas.microsoft.com/office/drawing/2014/main" id="{CCD4C221-80FF-38DE-3123-CBFB9523F5BD}"/>
              </a:ext>
            </a:extLst>
          </p:cNvPr>
          <p:cNvSpPr txBox="1"/>
          <p:nvPr/>
        </p:nvSpPr>
        <p:spPr>
          <a:xfrm>
            <a:off x="-3" y="6756"/>
            <a:ext cx="632481" cy="276999"/>
          </a:xfrm>
          <a:prstGeom prst="rect">
            <a:avLst/>
          </a:prstGeom>
          <a:noFill/>
        </p:spPr>
        <p:txBody>
          <a:bodyPr wrap="none" rtlCol="0">
            <a:spAutoFit/>
          </a:bodyPr>
          <a:lstStyle/>
          <a:p>
            <a:r>
              <a:rPr lang="en-US" sz="1200" dirty="0">
                <a:solidFill>
                  <a:srgbClr val="FF0000"/>
                </a:solidFill>
              </a:rPr>
              <a:t>Review</a:t>
            </a:r>
          </a:p>
        </p:txBody>
      </p:sp>
    </p:spTree>
    <p:extLst>
      <p:ext uri="{BB962C8B-B14F-4D97-AF65-F5344CB8AC3E}">
        <p14:creationId xmlns:p14="http://schemas.microsoft.com/office/powerpoint/2010/main" val="362990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ML Advice and State of the Art</a:t>
            </a:r>
          </a:p>
        </p:txBody>
      </p:sp>
      <p:sp>
        <p:nvSpPr>
          <p:cNvPr id="5" name="Slide Number Placeholder 4"/>
          <p:cNvSpPr>
            <a:spLocks noGrp="1"/>
          </p:cNvSpPr>
          <p:nvPr>
            <p:ph type="sldNum" sz="quarter" idx="12"/>
          </p:nvPr>
        </p:nvSpPr>
        <p:spPr>
          <a:xfrm>
            <a:off x="8555643" y="6415557"/>
            <a:ext cx="588357" cy="365125"/>
          </a:xfrm>
        </p:spPr>
        <p:txBody>
          <a:bodyPr/>
          <a:lstStyle/>
          <a:p>
            <a:fld id="{88CD9788-50B9-FE4F-BD86-303CACCBE7E1}" type="slidenum">
              <a:rPr lang="en-US" smtClean="0"/>
              <a:t>64</a:t>
            </a:fld>
            <a:endParaRPr lang="en-US"/>
          </a:p>
        </p:txBody>
      </p:sp>
    </p:spTree>
    <p:extLst>
      <p:ext uri="{BB962C8B-B14F-4D97-AF65-F5344CB8AC3E}">
        <p14:creationId xmlns:p14="http://schemas.microsoft.com/office/powerpoint/2010/main" val="2424817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69888" y="515784"/>
            <a:ext cx="8405812" cy="319088"/>
          </a:xfrm>
        </p:spPr>
        <p:txBody>
          <a:bodyPr>
            <a:noAutofit/>
          </a:bodyPr>
          <a:lstStyle/>
          <a:p>
            <a:r>
              <a:rPr lang="en-US" sz="3600" dirty="0">
                <a:latin typeface="+mn-lt"/>
              </a:rPr>
              <a:t>Dr. Steve’s Rules for Machine Learning</a:t>
            </a:r>
          </a:p>
        </p:txBody>
      </p:sp>
      <p:sp>
        <p:nvSpPr>
          <p:cNvPr id="4" name="Slide Number Placeholder 3"/>
          <p:cNvSpPr>
            <a:spLocks noGrp="1"/>
          </p:cNvSpPr>
          <p:nvPr>
            <p:ph type="sldNum" sz="quarter" idx="4294967295"/>
          </p:nvPr>
        </p:nvSpPr>
        <p:spPr>
          <a:xfrm>
            <a:off x="8547370" y="6475562"/>
            <a:ext cx="444230" cy="238125"/>
          </a:xfrm>
        </p:spPr>
        <p:txBody>
          <a:bodyPr/>
          <a:lstStyle/>
          <a:p>
            <a:fld id="{02330697-FC26-4454-A3BE-90B07819C49A}" type="slidenum">
              <a:rPr lang="en-US" smtClean="0"/>
              <a:pPr/>
              <a:t>65</a:t>
            </a:fld>
            <a:endParaRPr lang="en-US" dirty="0"/>
          </a:p>
        </p:txBody>
      </p:sp>
      <p:sp>
        <p:nvSpPr>
          <p:cNvPr id="5" name="Content Placeholder 4"/>
          <p:cNvSpPr>
            <a:spLocks noGrp="1"/>
          </p:cNvSpPr>
          <p:nvPr>
            <p:ph idx="1"/>
          </p:nvPr>
        </p:nvSpPr>
        <p:spPr>
          <a:xfrm>
            <a:off x="369094" y="1214736"/>
            <a:ext cx="8405812" cy="5260826"/>
          </a:xfrm>
        </p:spPr>
        <p:txBody>
          <a:bodyPr>
            <a:normAutofit fontScale="85000" lnSpcReduction="10000"/>
          </a:bodyPr>
          <a:lstStyle/>
          <a:p>
            <a:pPr marL="182880" indent="-182880">
              <a:lnSpc>
                <a:spcPct val="110000"/>
              </a:lnSpc>
            </a:pPr>
            <a:r>
              <a:rPr lang="en-US" sz="1800" b="1" dirty="0"/>
              <a:t>Fully understand the problem </a:t>
            </a:r>
            <a:r>
              <a:rPr lang="en-US" sz="1800" dirty="0"/>
              <a:t>you’re trying to solve before beginning. Talk to the domain experts. What is your goal? How will your results be measured? Frame the problem.</a:t>
            </a:r>
          </a:p>
          <a:p>
            <a:pPr marL="182880" indent="-182880">
              <a:lnSpc>
                <a:spcPct val="110000"/>
              </a:lnSpc>
            </a:pPr>
            <a:r>
              <a:rPr lang="en-US" sz="1800" b="1" dirty="0"/>
              <a:t>Get as much data as possible</a:t>
            </a:r>
            <a:r>
              <a:rPr lang="en-US" sz="1800" dirty="0"/>
              <a:t>. You can never have too much data.</a:t>
            </a:r>
          </a:p>
          <a:p>
            <a:pPr marL="182880" indent="-182880">
              <a:lnSpc>
                <a:spcPct val="110000"/>
              </a:lnSpc>
            </a:pPr>
            <a:r>
              <a:rPr lang="en-US" sz="1800" b="1" dirty="0"/>
              <a:t>Fully understand your data</a:t>
            </a:r>
            <a:r>
              <a:rPr lang="en-US" sz="1800" dirty="0"/>
              <a:t>, all the fields, where it came from, where it will come from.</a:t>
            </a:r>
          </a:p>
          <a:p>
            <a:pPr marL="182880" indent="-182880">
              <a:lnSpc>
                <a:spcPct val="110000"/>
              </a:lnSpc>
            </a:pPr>
            <a:r>
              <a:rPr lang="en-US" sz="1800" dirty="0"/>
              <a:t>Do a </a:t>
            </a:r>
            <a:r>
              <a:rPr lang="en-US" sz="1800" b="1" dirty="0"/>
              <a:t>complete statistical analysis on your data</a:t>
            </a:r>
            <a:r>
              <a:rPr lang="en-US" sz="1800" dirty="0"/>
              <a:t>. Do a DQR, explore distributions, correlations, relationships. Talk to the domain experts about what you see.</a:t>
            </a:r>
          </a:p>
          <a:p>
            <a:pPr marL="182880" indent="-182880">
              <a:lnSpc>
                <a:spcPct val="110000"/>
              </a:lnSpc>
            </a:pPr>
            <a:r>
              <a:rPr lang="en-US" sz="1800" b="1" dirty="0"/>
              <a:t>Build expert variables </a:t>
            </a:r>
            <a:r>
              <a:rPr lang="en-US" sz="1800" dirty="0"/>
              <a:t>carefully, creatively, exhaustively. Talk to the domain experts to encode any dynamics they describe. Build clever variables in order to minimize the work of your algorithm. Build as many variables as possible for supervised problems.</a:t>
            </a:r>
          </a:p>
          <a:p>
            <a:pPr marL="182880" indent="-182880">
              <a:lnSpc>
                <a:spcPct val="110000"/>
              </a:lnSpc>
            </a:pPr>
            <a:r>
              <a:rPr lang="en-US" sz="1800" b="1" dirty="0"/>
              <a:t>Minimize dimensionality </a:t>
            </a:r>
            <a:r>
              <a:rPr lang="en-US" sz="1800" dirty="0"/>
              <a:t>using the appropriate feature selection processes.</a:t>
            </a:r>
          </a:p>
          <a:p>
            <a:pPr marL="182880" indent="-182880">
              <a:lnSpc>
                <a:spcPct val="110000"/>
              </a:lnSpc>
            </a:pPr>
            <a:r>
              <a:rPr lang="en-US" sz="1800" dirty="0"/>
              <a:t>Do everything you can to </a:t>
            </a:r>
            <a:r>
              <a:rPr lang="en-US" sz="1800" b="1" dirty="0"/>
              <a:t>minimize the work required by your ML algorithm</a:t>
            </a:r>
            <a:r>
              <a:rPr lang="en-US" sz="1800" dirty="0"/>
              <a:t>. This is primarily many expert variables and dimensionality reduction.</a:t>
            </a:r>
          </a:p>
          <a:p>
            <a:pPr marL="182880" indent="-182880">
              <a:lnSpc>
                <a:spcPct val="110000"/>
              </a:lnSpc>
            </a:pPr>
            <a:r>
              <a:rPr lang="en-US" sz="1800" dirty="0"/>
              <a:t>Get a </a:t>
            </a:r>
            <a:r>
              <a:rPr lang="en-US" sz="1800" b="1" dirty="0"/>
              <a:t>baseline</a:t>
            </a:r>
            <a:r>
              <a:rPr lang="en-US" sz="1800" dirty="0"/>
              <a:t> answer with a simple method. </a:t>
            </a:r>
          </a:p>
          <a:p>
            <a:pPr marL="182880" indent="-182880">
              <a:lnSpc>
                <a:spcPct val="110000"/>
              </a:lnSpc>
            </a:pPr>
            <a:r>
              <a:rPr lang="en-US" sz="1800" b="1" dirty="0"/>
              <a:t>Try various ML methods. Start with minimal model complexity</a:t>
            </a:r>
            <a:r>
              <a:rPr lang="en-US" sz="1800" dirty="0"/>
              <a:t>. There is no known-best for any problem. Always start simple, then increase complexity until you see overfitting.</a:t>
            </a:r>
            <a:r>
              <a:rPr lang="en-US" sz="1800" b="1" dirty="0"/>
              <a:t> </a:t>
            </a:r>
          </a:p>
          <a:p>
            <a:pPr marL="182880" indent="-182880">
              <a:lnSpc>
                <a:spcPct val="110000"/>
              </a:lnSpc>
            </a:pPr>
            <a:r>
              <a:rPr lang="en-US" sz="1800" b="1" dirty="0"/>
              <a:t>Understand any ML </a:t>
            </a:r>
            <a:r>
              <a:rPr lang="en-US" sz="1800" dirty="0"/>
              <a:t>method you use.</a:t>
            </a:r>
          </a:p>
          <a:p>
            <a:pPr marL="182880" indent="-182880">
              <a:lnSpc>
                <a:spcPct val="110000"/>
              </a:lnSpc>
            </a:pPr>
            <a:r>
              <a:rPr lang="en-US" sz="1800" b="1" dirty="0"/>
              <a:t>Be skeptical of everything</a:t>
            </a:r>
            <a:r>
              <a:rPr lang="en-US" sz="1800" dirty="0"/>
              <a:t>, particularly if your results look too good. If it might be wrong it probably is.</a:t>
            </a:r>
          </a:p>
        </p:txBody>
      </p:sp>
    </p:spTree>
    <p:extLst>
      <p:ext uri="{BB962C8B-B14F-4D97-AF65-F5344CB8AC3E}">
        <p14:creationId xmlns:p14="http://schemas.microsoft.com/office/powerpoint/2010/main" val="1325406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Up Arrow 37">
            <a:extLst>
              <a:ext uri="{FF2B5EF4-FFF2-40B4-BE49-F238E27FC236}">
                <a16:creationId xmlns:a16="http://schemas.microsoft.com/office/drawing/2014/main" id="{32FBB54E-0321-174A-A4E2-C3CF5D480141}"/>
              </a:ext>
            </a:extLst>
          </p:cNvPr>
          <p:cNvSpPr/>
          <p:nvPr/>
        </p:nvSpPr>
        <p:spPr>
          <a:xfrm rot="5973602">
            <a:off x="6386679" y="1132305"/>
            <a:ext cx="82184" cy="1216233"/>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0522" y="694225"/>
            <a:ext cx="632353" cy="369332"/>
          </a:xfrm>
          <a:prstGeom prst="rect">
            <a:avLst/>
          </a:prstGeom>
          <a:noFill/>
        </p:spPr>
        <p:txBody>
          <a:bodyPr wrap="none" rtlCol="0">
            <a:spAutoFit/>
          </a:bodyPr>
          <a:lstStyle/>
          <a:p>
            <a:r>
              <a:rPr lang="en-US"/>
              <a:t>Start</a:t>
            </a:r>
          </a:p>
        </p:txBody>
      </p:sp>
      <p:sp>
        <p:nvSpPr>
          <p:cNvPr id="3" name="TextBox 2"/>
          <p:cNvSpPr txBox="1"/>
          <p:nvPr/>
        </p:nvSpPr>
        <p:spPr>
          <a:xfrm>
            <a:off x="92056" y="1210448"/>
            <a:ext cx="1335594" cy="461665"/>
          </a:xfrm>
          <a:prstGeom prst="rect">
            <a:avLst/>
          </a:prstGeom>
          <a:noFill/>
        </p:spPr>
        <p:txBody>
          <a:bodyPr wrap="square" rtlCol="0">
            <a:spAutoFit/>
          </a:bodyPr>
          <a:lstStyle/>
          <a:p>
            <a:pPr algn="ctr"/>
            <a:r>
              <a:rPr lang="en-US" sz="1200" dirty="0"/>
              <a:t>Have a dependent variable y?</a:t>
            </a:r>
          </a:p>
        </p:txBody>
      </p:sp>
      <p:sp>
        <p:nvSpPr>
          <p:cNvPr id="4" name="TextBox 3"/>
          <p:cNvSpPr txBox="1"/>
          <p:nvPr/>
        </p:nvSpPr>
        <p:spPr>
          <a:xfrm>
            <a:off x="1695703" y="976044"/>
            <a:ext cx="2792945" cy="830997"/>
          </a:xfrm>
          <a:prstGeom prst="rect">
            <a:avLst/>
          </a:prstGeom>
          <a:noFill/>
        </p:spPr>
        <p:txBody>
          <a:bodyPr wrap="none" rtlCol="0">
            <a:spAutoFit/>
          </a:bodyPr>
          <a:lstStyle/>
          <a:p>
            <a:pPr algn="ctr"/>
            <a:r>
              <a:rPr lang="en-US" sz="1200" b="1" dirty="0"/>
              <a:t>Talk to Experts</a:t>
            </a:r>
          </a:p>
          <a:p>
            <a:pPr algn="ctr"/>
            <a:r>
              <a:rPr lang="en-US" sz="1200" dirty="0"/>
              <a:t>What is goal: find structure or anomalies?</a:t>
            </a:r>
          </a:p>
          <a:p>
            <a:pPr algn="ctr"/>
            <a:r>
              <a:rPr lang="en-US" sz="1200" dirty="0"/>
              <a:t>Build expert variables**</a:t>
            </a:r>
          </a:p>
          <a:p>
            <a:pPr algn="ctr"/>
            <a:r>
              <a:rPr lang="en-US" sz="1200" dirty="0"/>
              <a:t>Z scale</a:t>
            </a:r>
          </a:p>
        </p:txBody>
      </p:sp>
      <p:sp>
        <p:nvSpPr>
          <p:cNvPr id="7" name="TextBox 6"/>
          <p:cNvSpPr txBox="1"/>
          <p:nvPr/>
        </p:nvSpPr>
        <p:spPr>
          <a:xfrm>
            <a:off x="4444906" y="1038311"/>
            <a:ext cx="1457579" cy="830997"/>
          </a:xfrm>
          <a:prstGeom prst="rect">
            <a:avLst/>
          </a:prstGeom>
          <a:noFill/>
        </p:spPr>
        <p:txBody>
          <a:bodyPr wrap="none" rtlCol="0">
            <a:spAutoFit/>
          </a:bodyPr>
          <a:lstStyle/>
          <a:p>
            <a:pPr algn="ctr"/>
            <a:r>
              <a:rPr lang="en-US" sz="1200" b="1" dirty="0"/>
              <a:t>Reduce Dimensions</a:t>
            </a:r>
          </a:p>
          <a:p>
            <a:pPr algn="ctr"/>
            <a:r>
              <a:rPr lang="en-US" sz="1200" dirty="0"/>
              <a:t>Guidance by experts</a:t>
            </a:r>
          </a:p>
          <a:p>
            <a:pPr algn="ctr"/>
            <a:r>
              <a:rPr lang="en-US" sz="1200" dirty="0"/>
              <a:t>Autoencoder</a:t>
            </a:r>
          </a:p>
          <a:p>
            <a:pPr algn="ctr"/>
            <a:r>
              <a:rPr lang="en-US" sz="1200" dirty="0"/>
              <a:t>PCA</a:t>
            </a:r>
          </a:p>
        </p:txBody>
      </p:sp>
      <p:sp>
        <p:nvSpPr>
          <p:cNvPr id="10" name="TextBox 9"/>
          <p:cNvSpPr txBox="1"/>
          <p:nvPr/>
        </p:nvSpPr>
        <p:spPr>
          <a:xfrm>
            <a:off x="515375" y="3499288"/>
            <a:ext cx="1327725" cy="646331"/>
          </a:xfrm>
          <a:prstGeom prst="rect">
            <a:avLst/>
          </a:prstGeom>
          <a:noFill/>
        </p:spPr>
        <p:txBody>
          <a:bodyPr wrap="square" rtlCol="0">
            <a:spAutoFit/>
          </a:bodyPr>
          <a:lstStyle/>
          <a:p>
            <a:pPr algn="ctr"/>
            <a:r>
              <a:rPr lang="en-US" sz="1200" dirty="0"/>
              <a:t>Label is</a:t>
            </a:r>
          </a:p>
          <a:p>
            <a:pPr algn="ctr"/>
            <a:r>
              <a:rPr lang="en-US" sz="1200" dirty="0"/>
              <a:t>categorical or numeric?</a:t>
            </a:r>
          </a:p>
        </p:txBody>
      </p:sp>
      <p:sp>
        <p:nvSpPr>
          <p:cNvPr id="11" name="TextBox 10"/>
          <p:cNvSpPr txBox="1"/>
          <p:nvPr/>
        </p:nvSpPr>
        <p:spPr>
          <a:xfrm>
            <a:off x="7010417" y="1679093"/>
            <a:ext cx="1351460" cy="646331"/>
          </a:xfrm>
          <a:prstGeom prst="rect">
            <a:avLst/>
          </a:prstGeom>
          <a:noFill/>
        </p:spPr>
        <p:txBody>
          <a:bodyPr wrap="none" rtlCol="0">
            <a:spAutoFit/>
          </a:bodyPr>
          <a:lstStyle/>
          <a:p>
            <a:pPr algn="ctr"/>
            <a:r>
              <a:rPr lang="en-US" sz="1200" b="1" dirty="0"/>
              <a:t>Find Outliers</a:t>
            </a:r>
          </a:p>
          <a:p>
            <a:pPr algn="ctr"/>
            <a:r>
              <a:rPr lang="en-US" sz="1200" dirty="0"/>
              <a:t>Autoencoder error</a:t>
            </a:r>
          </a:p>
          <a:p>
            <a:pPr algn="ctr"/>
            <a:r>
              <a:rPr lang="en-US" sz="1200" dirty="0" err="1"/>
              <a:t>Zscore</a:t>
            </a:r>
            <a:r>
              <a:rPr lang="en-US" sz="1200" dirty="0"/>
              <a:t> outlier</a:t>
            </a:r>
          </a:p>
        </p:txBody>
      </p:sp>
      <p:sp>
        <p:nvSpPr>
          <p:cNvPr id="12" name="TextBox 11"/>
          <p:cNvSpPr txBox="1"/>
          <p:nvPr/>
        </p:nvSpPr>
        <p:spPr>
          <a:xfrm>
            <a:off x="6483831" y="677335"/>
            <a:ext cx="2404633" cy="646331"/>
          </a:xfrm>
          <a:prstGeom prst="rect">
            <a:avLst/>
          </a:prstGeom>
          <a:noFill/>
        </p:spPr>
        <p:txBody>
          <a:bodyPr wrap="none" rtlCol="0">
            <a:spAutoFit/>
          </a:bodyPr>
          <a:lstStyle/>
          <a:p>
            <a:pPr algn="ctr"/>
            <a:r>
              <a:rPr lang="en-US" sz="1200" b="1" dirty="0"/>
              <a:t>Find Structure in the Data (Cluster)</a:t>
            </a:r>
          </a:p>
          <a:p>
            <a:pPr algn="ctr"/>
            <a:r>
              <a:rPr lang="en-US" sz="1200" dirty="0"/>
              <a:t>K means, fuzzy c means</a:t>
            </a:r>
          </a:p>
          <a:p>
            <a:pPr algn="ctr"/>
            <a:r>
              <a:rPr lang="en-US" sz="1200" dirty="0"/>
              <a:t>Hierarchical statistical clustering</a:t>
            </a:r>
          </a:p>
        </p:txBody>
      </p:sp>
      <p:sp>
        <p:nvSpPr>
          <p:cNvPr id="13" name="TextBox 12"/>
          <p:cNvSpPr txBox="1"/>
          <p:nvPr/>
        </p:nvSpPr>
        <p:spPr>
          <a:xfrm>
            <a:off x="1843100" y="3465648"/>
            <a:ext cx="652743" cy="215444"/>
          </a:xfrm>
          <a:prstGeom prst="rect">
            <a:avLst/>
          </a:prstGeom>
          <a:noFill/>
        </p:spPr>
        <p:txBody>
          <a:bodyPr wrap="none" rtlCol="0">
            <a:spAutoFit/>
          </a:bodyPr>
          <a:lstStyle/>
          <a:p>
            <a:r>
              <a:rPr lang="en-US" sz="800" dirty="0"/>
              <a:t>Categorical</a:t>
            </a:r>
          </a:p>
        </p:txBody>
      </p:sp>
      <p:sp>
        <p:nvSpPr>
          <p:cNvPr id="14" name="TextBox 13"/>
          <p:cNvSpPr txBox="1"/>
          <p:nvPr/>
        </p:nvSpPr>
        <p:spPr>
          <a:xfrm>
            <a:off x="358280" y="4528978"/>
            <a:ext cx="730512" cy="215444"/>
          </a:xfrm>
          <a:prstGeom prst="rect">
            <a:avLst/>
          </a:prstGeom>
          <a:noFill/>
        </p:spPr>
        <p:txBody>
          <a:bodyPr wrap="square" rtlCol="0">
            <a:spAutoFit/>
          </a:bodyPr>
          <a:lstStyle/>
          <a:p>
            <a:pPr algn="ctr"/>
            <a:r>
              <a:rPr lang="en-US" sz="800" dirty="0"/>
              <a:t>Numeric </a:t>
            </a:r>
          </a:p>
        </p:txBody>
      </p:sp>
      <p:sp>
        <p:nvSpPr>
          <p:cNvPr id="15" name="TextBox 14"/>
          <p:cNvSpPr txBox="1"/>
          <p:nvPr/>
        </p:nvSpPr>
        <p:spPr>
          <a:xfrm>
            <a:off x="6936708" y="6200802"/>
            <a:ext cx="1937239" cy="461665"/>
          </a:xfrm>
          <a:prstGeom prst="rect">
            <a:avLst/>
          </a:prstGeom>
          <a:noFill/>
        </p:spPr>
        <p:txBody>
          <a:bodyPr wrap="square" rtlCol="0">
            <a:spAutoFit/>
          </a:bodyPr>
          <a:lstStyle/>
          <a:p>
            <a:pPr algn="ctr"/>
            <a:r>
              <a:rPr lang="en-US" sz="1200" dirty="0"/>
              <a:t>**Inputs include images?</a:t>
            </a:r>
          </a:p>
          <a:p>
            <a:pPr algn="ctr"/>
            <a:r>
              <a:rPr lang="en-US" sz="1200" dirty="0"/>
              <a:t>Use CNN to encode</a:t>
            </a:r>
          </a:p>
        </p:txBody>
      </p:sp>
      <p:sp>
        <p:nvSpPr>
          <p:cNvPr id="16" name="TextBox 15"/>
          <p:cNvSpPr txBox="1"/>
          <p:nvPr/>
        </p:nvSpPr>
        <p:spPr>
          <a:xfrm>
            <a:off x="7119606" y="5644488"/>
            <a:ext cx="1571442" cy="461665"/>
          </a:xfrm>
          <a:prstGeom prst="rect">
            <a:avLst/>
          </a:prstGeom>
          <a:noFill/>
        </p:spPr>
        <p:txBody>
          <a:bodyPr wrap="square" rtlCol="0">
            <a:spAutoFit/>
          </a:bodyPr>
          <a:lstStyle/>
          <a:p>
            <a:pPr algn="ctr"/>
            <a:r>
              <a:rPr lang="en-US" sz="1200" dirty="0"/>
              <a:t>**Inputs include text?</a:t>
            </a:r>
          </a:p>
          <a:p>
            <a:pPr algn="ctr"/>
            <a:r>
              <a:rPr lang="en-US" sz="1200" dirty="0"/>
              <a:t>Use NLP to encode</a:t>
            </a:r>
          </a:p>
        </p:txBody>
      </p:sp>
      <p:sp>
        <p:nvSpPr>
          <p:cNvPr id="19" name="TextBox 18"/>
          <p:cNvSpPr txBox="1"/>
          <p:nvPr/>
        </p:nvSpPr>
        <p:spPr>
          <a:xfrm>
            <a:off x="159622" y="2300321"/>
            <a:ext cx="1746504" cy="646331"/>
          </a:xfrm>
          <a:prstGeom prst="rect">
            <a:avLst/>
          </a:prstGeom>
          <a:noFill/>
        </p:spPr>
        <p:txBody>
          <a:bodyPr wrap="none" rtlCol="0">
            <a:spAutoFit/>
          </a:bodyPr>
          <a:lstStyle/>
          <a:p>
            <a:pPr algn="ctr"/>
            <a:r>
              <a:rPr lang="en-US" sz="1200" b="1" dirty="0"/>
              <a:t>Talk to Experts</a:t>
            </a:r>
          </a:p>
          <a:p>
            <a:pPr algn="ctr"/>
            <a:r>
              <a:rPr lang="en-US" sz="1200" dirty="0"/>
              <a:t>Build expert variables**</a:t>
            </a:r>
          </a:p>
          <a:p>
            <a:pPr algn="ctr"/>
            <a:r>
              <a:rPr lang="en-US" sz="1200" dirty="0"/>
              <a:t>Z scale</a:t>
            </a:r>
          </a:p>
        </p:txBody>
      </p:sp>
      <p:sp>
        <p:nvSpPr>
          <p:cNvPr id="20" name="TextBox 19"/>
          <p:cNvSpPr txBox="1"/>
          <p:nvPr/>
        </p:nvSpPr>
        <p:spPr>
          <a:xfrm>
            <a:off x="2577916" y="3393961"/>
            <a:ext cx="1996893" cy="646331"/>
          </a:xfrm>
          <a:prstGeom prst="rect">
            <a:avLst/>
          </a:prstGeom>
          <a:noFill/>
        </p:spPr>
        <p:txBody>
          <a:bodyPr wrap="none" rtlCol="0">
            <a:spAutoFit/>
          </a:bodyPr>
          <a:lstStyle/>
          <a:p>
            <a:pPr algn="ctr"/>
            <a:r>
              <a:rPr lang="en-US" sz="1200" b="1" dirty="0"/>
              <a:t>Reduce Dimensions</a:t>
            </a:r>
            <a:endParaRPr lang="en-US" sz="1200" dirty="0"/>
          </a:p>
          <a:p>
            <a:pPr algn="ctr"/>
            <a:r>
              <a:rPr lang="en-US" sz="1200" dirty="0"/>
              <a:t>Univariate KS, KL (filter)</a:t>
            </a:r>
          </a:p>
          <a:p>
            <a:pPr algn="ctr"/>
            <a:r>
              <a:rPr lang="en-US" sz="1200" dirty="0"/>
              <a:t>Stepwise selection (wrapper)</a:t>
            </a:r>
          </a:p>
        </p:txBody>
      </p:sp>
      <p:sp>
        <p:nvSpPr>
          <p:cNvPr id="22" name="TextBox 21"/>
          <p:cNvSpPr txBox="1"/>
          <p:nvPr/>
        </p:nvSpPr>
        <p:spPr>
          <a:xfrm>
            <a:off x="294346" y="5408105"/>
            <a:ext cx="1996892" cy="646331"/>
          </a:xfrm>
          <a:prstGeom prst="rect">
            <a:avLst/>
          </a:prstGeom>
          <a:noFill/>
        </p:spPr>
        <p:txBody>
          <a:bodyPr wrap="none" rtlCol="0">
            <a:spAutoFit/>
          </a:bodyPr>
          <a:lstStyle/>
          <a:p>
            <a:pPr algn="ctr"/>
            <a:r>
              <a:rPr lang="en-US" sz="1200" b="1" dirty="0"/>
              <a:t>Reduce Dimensions</a:t>
            </a:r>
          </a:p>
          <a:p>
            <a:pPr algn="ctr"/>
            <a:r>
              <a:rPr lang="en-US" sz="1200" dirty="0"/>
              <a:t>Univariate models (filter)</a:t>
            </a:r>
          </a:p>
          <a:p>
            <a:pPr algn="ctr"/>
            <a:r>
              <a:rPr lang="en-US" sz="1200" dirty="0"/>
              <a:t>Stepwise selection (wrapper)</a:t>
            </a:r>
          </a:p>
        </p:txBody>
      </p:sp>
      <p:sp>
        <p:nvSpPr>
          <p:cNvPr id="17" name="TextBox 16">
            <a:extLst>
              <a:ext uri="{FF2B5EF4-FFF2-40B4-BE49-F238E27FC236}">
                <a16:creationId xmlns:a16="http://schemas.microsoft.com/office/drawing/2014/main" id="{0AF4A460-500D-F041-9A02-C533403E015E}"/>
              </a:ext>
            </a:extLst>
          </p:cNvPr>
          <p:cNvSpPr txBox="1"/>
          <p:nvPr/>
        </p:nvSpPr>
        <p:spPr>
          <a:xfrm>
            <a:off x="1404716" y="1422320"/>
            <a:ext cx="304892" cy="215444"/>
          </a:xfrm>
          <a:prstGeom prst="rect">
            <a:avLst/>
          </a:prstGeom>
          <a:noFill/>
        </p:spPr>
        <p:txBody>
          <a:bodyPr wrap="none" rtlCol="0">
            <a:spAutoFit/>
          </a:bodyPr>
          <a:lstStyle/>
          <a:p>
            <a:r>
              <a:rPr lang="en-US" sz="800" dirty="0"/>
              <a:t>No</a:t>
            </a:r>
          </a:p>
        </p:txBody>
      </p:sp>
      <p:sp>
        <p:nvSpPr>
          <p:cNvPr id="18" name="TextBox 17">
            <a:extLst>
              <a:ext uri="{FF2B5EF4-FFF2-40B4-BE49-F238E27FC236}">
                <a16:creationId xmlns:a16="http://schemas.microsoft.com/office/drawing/2014/main" id="{D012D020-A594-FF4E-8617-FC5805069E8B}"/>
              </a:ext>
            </a:extLst>
          </p:cNvPr>
          <p:cNvSpPr txBox="1"/>
          <p:nvPr/>
        </p:nvSpPr>
        <p:spPr>
          <a:xfrm>
            <a:off x="882917" y="1857085"/>
            <a:ext cx="325730" cy="215444"/>
          </a:xfrm>
          <a:prstGeom prst="rect">
            <a:avLst/>
          </a:prstGeom>
          <a:noFill/>
        </p:spPr>
        <p:txBody>
          <a:bodyPr wrap="none" rtlCol="0">
            <a:spAutoFit/>
          </a:bodyPr>
          <a:lstStyle/>
          <a:p>
            <a:r>
              <a:rPr lang="en-US" sz="800" dirty="0"/>
              <a:t>Yes</a:t>
            </a:r>
          </a:p>
        </p:txBody>
      </p:sp>
      <p:sp>
        <p:nvSpPr>
          <p:cNvPr id="21" name="TextBox 20">
            <a:extLst>
              <a:ext uri="{FF2B5EF4-FFF2-40B4-BE49-F238E27FC236}">
                <a16:creationId xmlns:a16="http://schemas.microsoft.com/office/drawing/2014/main" id="{1757EB30-D476-5347-9584-2CAA4B252F0E}"/>
              </a:ext>
            </a:extLst>
          </p:cNvPr>
          <p:cNvSpPr txBox="1"/>
          <p:nvPr/>
        </p:nvSpPr>
        <p:spPr>
          <a:xfrm>
            <a:off x="5707324" y="1750526"/>
            <a:ext cx="1173719" cy="338554"/>
          </a:xfrm>
          <a:prstGeom prst="rect">
            <a:avLst/>
          </a:prstGeom>
          <a:noFill/>
        </p:spPr>
        <p:txBody>
          <a:bodyPr wrap="none" rtlCol="0">
            <a:spAutoFit/>
          </a:bodyPr>
          <a:lstStyle/>
          <a:p>
            <a:pPr algn="ctr"/>
            <a:r>
              <a:rPr lang="en-US" sz="800" dirty="0"/>
              <a:t>Find outliers/anomalies</a:t>
            </a:r>
          </a:p>
          <a:p>
            <a:pPr algn="ctr"/>
            <a:r>
              <a:rPr lang="en-US" sz="800" dirty="0"/>
              <a:t>(fraud)</a:t>
            </a:r>
          </a:p>
        </p:txBody>
      </p:sp>
      <p:sp>
        <p:nvSpPr>
          <p:cNvPr id="23" name="TextBox 22">
            <a:extLst>
              <a:ext uri="{FF2B5EF4-FFF2-40B4-BE49-F238E27FC236}">
                <a16:creationId xmlns:a16="http://schemas.microsoft.com/office/drawing/2014/main" id="{8E2853F1-60BA-7947-B5F3-DB2D6E97DA87}"/>
              </a:ext>
            </a:extLst>
          </p:cNvPr>
          <p:cNvSpPr txBox="1"/>
          <p:nvPr/>
        </p:nvSpPr>
        <p:spPr>
          <a:xfrm>
            <a:off x="5796006" y="857199"/>
            <a:ext cx="774571" cy="215444"/>
          </a:xfrm>
          <a:prstGeom prst="rect">
            <a:avLst/>
          </a:prstGeom>
          <a:noFill/>
        </p:spPr>
        <p:txBody>
          <a:bodyPr wrap="none" rtlCol="0">
            <a:spAutoFit/>
          </a:bodyPr>
          <a:lstStyle/>
          <a:p>
            <a:r>
              <a:rPr lang="en-US" sz="800" dirty="0"/>
              <a:t>Find Structure</a:t>
            </a:r>
          </a:p>
        </p:txBody>
      </p:sp>
      <p:sp>
        <p:nvSpPr>
          <p:cNvPr id="24" name="TextBox 23">
            <a:extLst>
              <a:ext uri="{FF2B5EF4-FFF2-40B4-BE49-F238E27FC236}">
                <a16:creationId xmlns:a16="http://schemas.microsoft.com/office/drawing/2014/main" id="{72761862-C7CA-1041-A815-7B3B5236126F}"/>
              </a:ext>
            </a:extLst>
          </p:cNvPr>
          <p:cNvSpPr txBox="1"/>
          <p:nvPr/>
        </p:nvSpPr>
        <p:spPr>
          <a:xfrm>
            <a:off x="5120465" y="2932296"/>
            <a:ext cx="1173718" cy="461665"/>
          </a:xfrm>
          <a:prstGeom prst="rect">
            <a:avLst/>
          </a:prstGeom>
          <a:noFill/>
        </p:spPr>
        <p:txBody>
          <a:bodyPr wrap="none" rtlCol="0">
            <a:spAutoFit/>
          </a:bodyPr>
          <a:lstStyle/>
          <a:p>
            <a:pPr algn="ctr"/>
            <a:r>
              <a:rPr lang="en-US" sz="1200" b="1" dirty="0"/>
              <a:t>Baseline Model</a:t>
            </a:r>
          </a:p>
          <a:p>
            <a:pPr algn="ctr"/>
            <a:r>
              <a:rPr lang="en-US" sz="1200" dirty="0" err="1"/>
              <a:t>Knn</a:t>
            </a:r>
            <a:endParaRPr lang="en-US" sz="1200" dirty="0"/>
          </a:p>
        </p:txBody>
      </p:sp>
      <p:sp>
        <p:nvSpPr>
          <p:cNvPr id="25" name="TextBox 24">
            <a:extLst>
              <a:ext uri="{FF2B5EF4-FFF2-40B4-BE49-F238E27FC236}">
                <a16:creationId xmlns:a16="http://schemas.microsoft.com/office/drawing/2014/main" id="{B8E2FCFD-A097-B144-83E9-A5712FBD3F0A}"/>
              </a:ext>
            </a:extLst>
          </p:cNvPr>
          <p:cNvSpPr txBox="1"/>
          <p:nvPr/>
        </p:nvSpPr>
        <p:spPr>
          <a:xfrm>
            <a:off x="5130311" y="4067178"/>
            <a:ext cx="1331390" cy="461665"/>
          </a:xfrm>
          <a:prstGeom prst="rect">
            <a:avLst/>
          </a:prstGeom>
          <a:noFill/>
        </p:spPr>
        <p:txBody>
          <a:bodyPr wrap="none" rtlCol="0">
            <a:spAutoFit/>
          </a:bodyPr>
          <a:lstStyle/>
          <a:p>
            <a:pPr algn="ctr"/>
            <a:r>
              <a:rPr lang="en-US" sz="1200" b="1" dirty="0"/>
              <a:t>Baseline Model</a:t>
            </a:r>
            <a:endParaRPr lang="en-US" sz="1200" dirty="0"/>
          </a:p>
          <a:p>
            <a:pPr algn="ctr"/>
            <a:r>
              <a:rPr lang="en-US" sz="1200" dirty="0"/>
              <a:t>Logistic regression</a:t>
            </a:r>
          </a:p>
        </p:txBody>
      </p:sp>
      <p:sp>
        <p:nvSpPr>
          <p:cNvPr id="26" name="TextBox 25">
            <a:extLst>
              <a:ext uri="{FF2B5EF4-FFF2-40B4-BE49-F238E27FC236}">
                <a16:creationId xmlns:a16="http://schemas.microsoft.com/office/drawing/2014/main" id="{BCD4A6FB-F361-4A42-83D6-5DAA5EEEC3BE}"/>
              </a:ext>
            </a:extLst>
          </p:cNvPr>
          <p:cNvSpPr txBox="1"/>
          <p:nvPr/>
        </p:nvSpPr>
        <p:spPr>
          <a:xfrm>
            <a:off x="6936966" y="3790947"/>
            <a:ext cx="1373709" cy="1200329"/>
          </a:xfrm>
          <a:prstGeom prst="rect">
            <a:avLst/>
          </a:prstGeom>
          <a:noFill/>
        </p:spPr>
        <p:txBody>
          <a:bodyPr wrap="none" rtlCol="0">
            <a:spAutoFit/>
          </a:bodyPr>
          <a:lstStyle/>
          <a:p>
            <a:pPr algn="ctr"/>
            <a:r>
              <a:rPr lang="en-US" sz="1200" b="1" dirty="0"/>
              <a:t>Nonlinear Model</a:t>
            </a:r>
            <a:endParaRPr lang="en-US" sz="1200" dirty="0"/>
          </a:p>
          <a:p>
            <a:pPr algn="ctr"/>
            <a:r>
              <a:rPr lang="en-US" sz="1200" dirty="0"/>
              <a:t>Boosted trees,</a:t>
            </a:r>
          </a:p>
          <a:p>
            <a:pPr algn="ctr"/>
            <a:r>
              <a:rPr lang="en-US" sz="1200" dirty="0"/>
              <a:t>Random forest,</a:t>
            </a:r>
          </a:p>
          <a:p>
            <a:pPr algn="ctr"/>
            <a:r>
              <a:rPr lang="en-US" sz="1200" dirty="0"/>
              <a:t>NN, SVM,</a:t>
            </a:r>
          </a:p>
          <a:p>
            <a:pPr algn="ctr"/>
            <a:r>
              <a:rPr lang="en-US" sz="1200" dirty="0"/>
              <a:t>Bayesian</a:t>
            </a:r>
          </a:p>
          <a:p>
            <a:pPr algn="ctr"/>
            <a:r>
              <a:rPr lang="en-US" sz="1200" dirty="0"/>
              <a:t>Ensemble, stacking</a:t>
            </a:r>
          </a:p>
        </p:txBody>
      </p:sp>
      <p:sp>
        <p:nvSpPr>
          <p:cNvPr id="27" name="TextBox 26">
            <a:extLst>
              <a:ext uri="{FF2B5EF4-FFF2-40B4-BE49-F238E27FC236}">
                <a16:creationId xmlns:a16="http://schemas.microsoft.com/office/drawing/2014/main" id="{7C3180C7-A3EE-AE46-85CD-B2C5E1645CD9}"/>
              </a:ext>
            </a:extLst>
          </p:cNvPr>
          <p:cNvSpPr txBox="1"/>
          <p:nvPr/>
        </p:nvSpPr>
        <p:spPr>
          <a:xfrm>
            <a:off x="5067764" y="5388756"/>
            <a:ext cx="1373709" cy="1015663"/>
          </a:xfrm>
          <a:prstGeom prst="rect">
            <a:avLst/>
          </a:prstGeom>
          <a:noFill/>
        </p:spPr>
        <p:txBody>
          <a:bodyPr wrap="none" rtlCol="0">
            <a:spAutoFit/>
          </a:bodyPr>
          <a:lstStyle/>
          <a:p>
            <a:pPr algn="ctr"/>
            <a:r>
              <a:rPr lang="en-US" sz="1200" b="1" dirty="0"/>
              <a:t>Nonlinear Model</a:t>
            </a:r>
            <a:endParaRPr lang="en-US" sz="1200" dirty="0"/>
          </a:p>
          <a:p>
            <a:pPr algn="ctr"/>
            <a:r>
              <a:rPr lang="en-US" sz="1200" dirty="0"/>
              <a:t>Boosted trees,</a:t>
            </a:r>
          </a:p>
          <a:p>
            <a:pPr algn="ctr"/>
            <a:r>
              <a:rPr lang="en-US" sz="1200" dirty="0"/>
              <a:t>Random forest,</a:t>
            </a:r>
          </a:p>
          <a:p>
            <a:pPr algn="ctr"/>
            <a:r>
              <a:rPr lang="en-US" sz="1200" dirty="0"/>
              <a:t>NN, Bayesian</a:t>
            </a:r>
          </a:p>
          <a:p>
            <a:pPr algn="ctr"/>
            <a:r>
              <a:rPr lang="en-US" sz="1200" dirty="0"/>
              <a:t>Ensemble, stacking</a:t>
            </a:r>
          </a:p>
        </p:txBody>
      </p:sp>
      <p:sp>
        <p:nvSpPr>
          <p:cNvPr id="28" name="TextBox 27">
            <a:extLst>
              <a:ext uri="{FF2B5EF4-FFF2-40B4-BE49-F238E27FC236}">
                <a16:creationId xmlns:a16="http://schemas.microsoft.com/office/drawing/2014/main" id="{B68021C3-C625-244B-8018-66644A0AE016}"/>
              </a:ext>
            </a:extLst>
          </p:cNvPr>
          <p:cNvSpPr txBox="1"/>
          <p:nvPr/>
        </p:nvSpPr>
        <p:spPr>
          <a:xfrm>
            <a:off x="6999293" y="2617717"/>
            <a:ext cx="1373709" cy="1015663"/>
          </a:xfrm>
          <a:prstGeom prst="rect">
            <a:avLst/>
          </a:prstGeom>
          <a:noFill/>
        </p:spPr>
        <p:txBody>
          <a:bodyPr wrap="none" rtlCol="0">
            <a:spAutoFit/>
          </a:bodyPr>
          <a:lstStyle/>
          <a:p>
            <a:pPr algn="ctr"/>
            <a:r>
              <a:rPr lang="en-US" sz="1200" b="1" dirty="0"/>
              <a:t>Nonlinear Model</a:t>
            </a:r>
            <a:endParaRPr lang="en-US" sz="1200" dirty="0"/>
          </a:p>
          <a:p>
            <a:pPr algn="ctr"/>
            <a:r>
              <a:rPr lang="en-US" sz="1200" dirty="0"/>
              <a:t>Boosted trees,</a:t>
            </a:r>
          </a:p>
          <a:p>
            <a:pPr algn="ctr"/>
            <a:r>
              <a:rPr lang="en-US" sz="1200" dirty="0"/>
              <a:t>Random forest,</a:t>
            </a:r>
          </a:p>
          <a:p>
            <a:pPr algn="ctr"/>
            <a:r>
              <a:rPr lang="en-US" sz="1200" dirty="0"/>
              <a:t>Bayesian, NN</a:t>
            </a:r>
          </a:p>
          <a:p>
            <a:pPr algn="ctr"/>
            <a:r>
              <a:rPr lang="en-US" sz="1200" dirty="0"/>
              <a:t>Ensemble, stacking</a:t>
            </a:r>
          </a:p>
        </p:txBody>
      </p:sp>
      <p:sp>
        <p:nvSpPr>
          <p:cNvPr id="29" name="TextBox 28">
            <a:extLst>
              <a:ext uri="{FF2B5EF4-FFF2-40B4-BE49-F238E27FC236}">
                <a16:creationId xmlns:a16="http://schemas.microsoft.com/office/drawing/2014/main" id="{D52711F0-3BB7-534A-B932-815967A4D260}"/>
              </a:ext>
            </a:extLst>
          </p:cNvPr>
          <p:cNvSpPr txBox="1"/>
          <p:nvPr/>
        </p:nvSpPr>
        <p:spPr>
          <a:xfrm>
            <a:off x="3051545" y="5533463"/>
            <a:ext cx="1249766" cy="461665"/>
          </a:xfrm>
          <a:prstGeom prst="rect">
            <a:avLst/>
          </a:prstGeom>
          <a:noFill/>
        </p:spPr>
        <p:txBody>
          <a:bodyPr wrap="none" rtlCol="0">
            <a:spAutoFit/>
          </a:bodyPr>
          <a:lstStyle/>
          <a:p>
            <a:pPr algn="ctr"/>
            <a:r>
              <a:rPr lang="en-US" sz="1200" b="1" dirty="0"/>
              <a:t>Baseline Model</a:t>
            </a:r>
            <a:endParaRPr lang="en-US" sz="1200" dirty="0"/>
          </a:p>
          <a:p>
            <a:pPr algn="ctr"/>
            <a:r>
              <a:rPr lang="en-US" sz="1200" dirty="0"/>
              <a:t>Linear regression</a:t>
            </a:r>
          </a:p>
        </p:txBody>
      </p:sp>
      <p:sp>
        <p:nvSpPr>
          <p:cNvPr id="5" name="Up Arrow 4">
            <a:extLst>
              <a:ext uri="{FF2B5EF4-FFF2-40B4-BE49-F238E27FC236}">
                <a16:creationId xmlns:a16="http://schemas.microsoft.com/office/drawing/2014/main" id="{C508BB70-6280-5145-A25D-7636220C83B9}"/>
              </a:ext>
            </a:extLst>
          </p:cNvPr>
          <p:cNvSpPr/>
          <p:nvPr/>
        </p:nvSpPr>
        <p:spPr>
          <a:xfrm rot="10800000">
            <a:off x="882917" y="1679093"/>
            <a:ext cx="78984" cy="615066"/>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a:extLst>
              <a:ext uri="{FF2B5EF4-FFF2-40B4-BE49-F238E27FC236}">
                <a16:creationId xmlns:a16="http://schemas.microsoft.com/office/drawing/2014/main" id="{9D8F832F-91A7-3049-B4BC-99998ABDC1A3}"/>
              </a:ext>
            </a:extLst>
          </p:cNvPr>
          <p:cNvSpPr/>
          <p:nvPr/>
        </p:nvSpPr>
        <p:spPr>
          <a:xfrm rot="5400000">
            <a:off x="1526379" y="1227877"/>
            <a:ext cx="81504" cy="451864"/>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a:extLst>
              <a:ext uri="{FF2B5EF4-FFF2-40B4-BE49-F238E27FC236}">
                <a16:creationId xmlns:a16="http://schemas.microsoft.com/office/drawing/2014/main" id="{5F08929A-5711-C644-BD16-1E2F2E503FEE}"/>
              </a:ext>
            </a:extLst>
          </p:cNvPr>
          <p:cNvSpPr/>
          <p:nvPr/>
        </p:nvSpPr>
        <p:spPr>
          <a:xfrm rot="5400000">
            <a:off x="4307270" y="1261033"/>
            <a:ext cx="81504" cy="451864"/>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a:extLst>
              <a:ext uri="{FF2B5EF4-FFF2-40B4-BE49-F238E27FC236}">
                <a16:creationId xmlns:a16="http://schemas.microsoft.com/office/drawing/2014/main" id="{251B676F-42D7-564A-BE76-2BA373558A5E}"/>
              </a:ext>
            </a:extLst>
          </p:cNvPr>
          <p:cNvSpPr/>
          <p:nvPr/>
        </p:nvSpPr>
        <p:spPr>
          <a:xfrm rot="5400000">
            <a:off x="6663970" y="2791616"/>
            <a:ext cx="81163" cy="567034"/>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a:extLst>
              <a:ext uri="{FF2B5EF4-FFF2-40B4-BE49-F238E27FC236}">
                <a16:creationId xmlns:a16="http://schemas.microsoft.com/office/drawing/2014/main" id="{097E4B1D-757E-2246-AA52-E0C926F2D826}"/>
              </a:ext>
            </a:extLst>
          </p:cNvPr>
          <p:cNvSpPr/>
          <p:nvPr/>
        </p:nvSpPr>
        <p:spPr>
          <a:xfrm rot="5400000">
            <a:off x="2131657" y="3280427"/>
            <a:ext cx="85418" cy="952520"/>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 Arrow 35">
            <a:extLst>
              <a:ext uri="{FF2B5EF4-FFF2-40B4-BE49-F238E27FC236}">
                <a16:creationId xmlns:a16="http://schemas.microsoft.com/office/drawing/2014/main" id="{05B9197A-0B95-C548-9174-F3CA70939622}"/>
              </a:ext>
            </a:extLst>
          </p:cNvPr>
          <p:cNvSpPr/>
          <p:nvPr/>
        </p:nvSpPr>
        <p:spPr>
          <a:xfrm rot="4304317">
            <a:off x="6208534" y="762694"/>
            <a:ext cx="72905" cy="738835"/>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 Arrow 38">
            <a:extLst>
              <a:ext uri="{FF2B5EF4-FFF2-40B4-BE49-F238E27FC236}">
                <a16:creationId xmlns:a16="http://schemas.microsoft.com/office/drawing/2014/main" id="{D145C256-CFA4-0E47-9614-888B1A87BF23}"/>
              </a:ext>
            </a:extLst>
          </p:cNvPr>
          <p:cNvSpPr/>
          <p:nvPr/>
        </p:nvSpPr>
        <p:spPr>
          <a:xfrm rot="10800000">
            <a:off x="1061615" y="2910353"/>
            <a:ext cx="78984" cy="615066"/>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 Arrow 39">
            <a:extLst>
              <a:ext uri="{FF2B5EF4-FFF2-40B4-BE49-F238E27FC236}">
                <a16:creationId xmlns:a16="http://schemas.microsoft.com/office/drawing/2014/main" id="{0A14822E-F07B-3544-8DA8-FF0691D705FA}"/>
              </a:ext>
            </a:extLst>
          </p:cNvPr>
          <p:cNvSpPr/>
          <p:nvPr/>
        </p:nvSpPr>
        <p:spPr>
          <a:xfrm rot="10800000">
            <a:off x="1075469" y="4106406"/>
            <a:ext cx="65130" cy="1235927"/>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0E67556B-6AAF-504E-9A38-408666A4BEA5}"/>
              </a:ext>
            </a:extLst>
          </p:cNvPr>
          <p:cNvSpPr/>
          <p:nvPr/>
        </p:nvSpPr>
        <p:spPr>
          <a:xfrm rot="5400000">
            <a:off x="2662113" y="5467145"/>
            <a:ext cx="84859" cy="639295"/>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a:extLst>
              <a:ext uri="{FF2B5EF4-FFF2-40B4-BE49-F238E27FC236}">
                <a16:creationId xmlns:a16="http://schemas.microsoft.com/office/drawing/2014/main" id="{9AD9FD42-C4EF-094B-A058-43AF1E84BEFF}"/>
              </a:ext>
            </a:extLst>
          </p:cNvPr>
          <p:cNvSpPr/>
          <p:nvPr/>
        </p:nvSpPr>
        <p:spPr>
          <a:xfrm rot="5400000">
            <a:off x="4666848" y="5467145"/>
            <a:ext cx="84859" cy="639295"/>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Up Arrow 42">
            <a:extLst>
              <a:ext uri="{FF2B5EF4-FFF2-40B4-BE49-F238E27FC236}">
                <a16:creationId xmlns:a16="http://schemas.microsoft.com/office/drawing/2014/main" id="{3B2F56DB-9E6D-654C-98B5-C62725DE3B7C}"/>
              </a:ext>
            </a:extLst>
          </p:cNvPr>
          <p:cNvSpPr/>
          <p:nvPr/>
        </p:nvSpPr>
        <p:spPr>
          <a:xfrm rot="4304317">
            <a:off x="4918446" y="3060863"/>
            <a:ext cx="72905" cy="738835"/>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Up Arrow 43">
            <a:extLst>
              <a:ext uri="{FF2B5EF4-FFF2-40B4-BE49-F238E27FC236}">
                <a16:creationId xmlns:a16="http://schemas.microsoft.com/office/drawing/2014/main" id="{10F5B208-C554-174B-AA71-EADC4062B3F7}"/>
              </a:ext>
            </a:extLst>
          </p:cNvPr>
          <p:cNvSpPr/>
          <p:nvPr/>
        </p:nvSpPr>
        <p:spPr>
          <a:xfrm rot="6563977">
            <a:off x="4895294" y="3649314"/>
            <a:ext cx="70089" cy="730992"/>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3D31CFB-33C1-A048-B6DF-C6E0495EE3D7}"/>
              </a:ext>
            </a:extLst>
          </p:cNvPr>
          <p:cNvSpPr txBox="1"/>
          <p:nvPr/>
        </p:nvSpPr>
        <p:spPr>
          <a:xfrm>
            <a:off x="4453945" y="4082678"/>
            <a:ext cx="676788" cy="215444"/>
          </a:xfrm>
          <a:prstGeom prst="rect">
            <a:avLst/>
          </a:prstGeom>
          <a:noFill/>
        </p:spPr>
        <p:txBody>
          <a:bodyPr wrap="none" rtlCol="0">
            <a:spAutoFit/>
          </a:bodyPr>
          <a:lstStyle/>
          <a:p>
            <a:r>
              <a:rPr lang="en-US" sz="800" dirty="0"/>
              <a:t>Binary label</a:t>
            </a:r>
          </a:p>
        </p:txBody>
      </p:sp>
      <p:sp>
        <p:nvSpPr>
          <p:cNvPr id="46" name="TextBox 45">
            <a:extLst>
              <a:ext uri="{FF2B5EF4-FFF2-40B4-BE49-F238E27FC236}">
                <a16:creationId xmlns:a16="http://schemas.microsoft.com/office/drawing/2014/main" id="{4A9D9E75-189D-5948-87BF-DA0D8F628FB7}"/>
              </a:ext>
            </a:extLst>
          </p:cNvPr>
          <p:cNvSpPr txBox="1"/>
          <p:nvPr/>
        </p:nvSpPr>
        <p:spPr>
          <a:xfrm>
            <a:off x="4407168" y="3047392"/>
            <a:ext cx="793807" cy="338554"/>
          </a:xfrm>
          <a:prstGeom prst="rect">
            <a:avLst/>
          </a:prstGeom>
          <a:noFill/>
        </p:spPr>
        <p:txBody>
          <a:bodyPr wrap="none" rtlCol="0">
            <a:spAutoFit/>
          </a:bodyPr>
          <a:lstStyle/>
          <a:p>
            <a:pPr algn="ctr"/>
            <a:r>
              <a:rPr lang="en-US" sz="800" dirty="0"/>
              <a:t>Multi category</a:t>
            </a:r>
          </a:p>
          <a:p>
            <a:pPr algn="ctr"/>
            <a:r>
              <a:rPr lang="en-US" sz="800" dirty="0"/>
              <a:t> label</a:t>
            </a:r>
          </a:p>
        </p:txBody>
      </p:sp>
      <p:sp>
        <p:nvSpPr>
          <p:cNvPr id="47" name="Up Arrow 46">
            <a:extLst>
              <a:ext uri="{FF2B5EF4-FFF2-40B4-BE49-F238E27FC236}">
                <a16:creationId xmlns:a16="http://schemas.microsoft.com/office/drawing/2014/main" id="{41219C4B-9D6D-0C47-B1F2-8DBF4C880081}"/>
              </a:ext>
            </a:extLst>
          </p:cNvPr>
          <p:cNvSpPr/>
          <p:nvPr/>
        </p:nvSpPr>
        <p:spPr>
          <a:xfrm rot="5400000">
            <a:off x="6726766" y="3955610"/>
            <a:ext cx="81163" cy="567034"/>
          </a:xfrm>
          <a:prstGeom prst="up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6ADD5EDC-2517-2D44-9587-A135E2C453CE}"/>
              </a:ext>
            </a:extLst>
          </p:cNvPr>
          <p:cNvSpPr>
            <a:spLocks noGrp="1"/>
          </p:cNvSpPr>
          <p:nvPr>
            <p:ph type="title"/>
          </p:nvPr>
        </p:nvSpPr>
        <p:spPr>
          <a:xfrm>
            <a:off x="75715" y="207843"/>
            <a:ext cx="9068285" cy="319088"/>
          </a:xfrm>
        </p:spPr>
        <p:txBody>
          <a:bodyPr>
            <a:noAutofit/>
          </a:bodyPr>
          <a:lstStyle/>
          <a:p>
            <a:r>
              <a:rPr lang="en-US" sz="3000" dirty="0">
                <a:solidFill>
                  <a:schemeClr val="tx1"/>
                </a:solidFill>
                <a:latin typeface="+mn-lt"/>
              </a:rPr>
              <a:t>Dr. Steve’s Pretty Good Flowchart for Predictive Models</a:t>
            </a:r>
          </a:p>
        </p:txBody>
      </p:sp>
      <p:sp>
        <p:nvSpPr>
          <p:cNvPr id="49" name="Slide Number Placeholder 8">
            <a:extLst>
              <a:ext uri="{FF2B5EF4-FFF2-40B4-BE49-F238E27FC236}">
                <a16:creationId xmlns:a16="http://schemas.microsoft.com/office/drawing/2014/main" id="{C7B1385F-9B93-7947-8063-07501B1672BE}"/>
              </a:ext>
            </a:extLst>
          </p:cNvPr>
          <p:cNvSpPr txBox="1">
            <a:spLocks/>
          </p:cNvSpPr>
          <p:nvPr/>
        </p:nvSpPr>
        <p:spPr>
          <a:xfrm>
            <a:off x="8646901" y="6479904"/>
            <a:ext cx="86351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E57DC2-970A-4B3E-BB1C-7A09969E49DF}" type="slidenum">
              <a:rPr lang="en-US" sz="1200" smtClean="0"/>
              <a:pPr/>
              <a:t>66</a:t>
            </a:fld>
            <a:endParaRPr lang="en-US" sz="1200" dirty="0"/>
          </a:p>
        </p:txBody>
      </p:sp>
      <p:sp>
        <p:nvSpPr>
          <p:cNvPr id="6" name="TextBox 5">
            <a:extLst>
              <a:ext uri="{FF2B5EF4-FFF2-40B4-BE49-F238E27FC236}">
                <a16:creationId xmlns:a16="http://schemas.microsoft.com/office/drawing/2014/main" id="{4AB6A641-9C52-9570-4630-7C6FA683E949}"/>
              </a:ext>
            </a:extLst>
          </p:cNvPr>
          <p:cNvSpPr txBox="1"/>
          <p:nvPr/>
        </p:nvSpPr>
        <p:spPr>
          <a:xfrm>
            <a:off x="285696" y="1861807"/>
            <a:ext cx="636713" cy="215444"/>
          </a:xfrm>
          <a:prstGeom prst="rect">
            <a:avLst/>
          </a:prstGeom>
          <a:noFill/>
        </p:spPr>
        <p:txBody>
          <a:bodyPr wrap="none" rtlCol="0">
            <a:spAutoFit/>
          </a:bodyPr>
          <a:lstStyle/>
          <a:p>
            <a:r>
              <a:rPr lang="en-US" sz="800" dirty="0"/>
              <a:t>supervised</a:t>
            </a:r>
          </a:p>
        </p:txBody>
      </p:sp>
      <p:sp>
        <p:nvSpPr>
          <p:cNvPr id="50" name="TextBox 49">
            <a:extLst>
              <a:ext uri="{FF2B5EF4-FFF2-40B4-BE49-F238E27FC236}">
                <a16:creationId xmlns:a16="http://schemas.microsoft.com/office/drawing/2014/main" id="{39627822-2C6B-8149-60A9-B463336AE4F1}"/>
              </a:ext>
            </a:extLst>
          </p:cNvPr>
          <p:cNvSpPr txBox="1"/>
          <p:nvPr/>
        </p:nvSpPr>
        <p:spPr>
          <a:xfrm>
            <a:off x="1126946" y="1494200"/>
            <a:ext cx="745717" cy="215444"/>
          </a:xfrm>
          <a:prstGeom prst="rect">
            <a:avLst/>
          </a:prstGeom>
          <a:noFill/>
        </p:spPr>
        <p:txBody>
          <a:bodyPr wrap="none" rtlCol="0">
            <a:spAutoFit/>
          </a:bodyPr>
          <a:lstStyle/>
          <a:p>
            <a:r>
              <a:rPr lang="en-US" sz="800" dirty="0"/>
              <a:t>unsupervised</a:t>
            </a:r>
          </a:p>
        </p:txBody>
      </p:sp>
      <p:sp>
        <p:nvSpPr>
          <p:cNvPr id="51" name="TextBox 50">
            <a:extLst>
              <a:ext uri="{FF2B5EF4-FFF2-40B4-BE49-F238E27FC236}">
                <a16:creationId xmlns:a16="http://schemas.microsoft.com/office/drawing/2014/main" id="{EEA91B5F-9B96-2ADA-7292-5FDC5B426404}"/>
              </a:ext>
            </a:extLst>
          </p:cNvPr>
          <p:cNvSpPr txBox="1"/>
          <p:nvPr/>
        </p:nvSpPr>
        <p:spPr>
          <a:xfrm>
            <a:off x="1848468" y="3798643"/>
            <a:ext cx="732893" cy="215444"/>
          </a:xfrm>
          <a:prstGeom prst="rect">
            <a:avLst/>
          </a:prstGeom>
          <a:noFill/>
        </p:spPr>
        <p:txBody>
          <a:bodyPr wrap="none" rtlCol="0">
            <a:spAutoFit/>
          </a:bodyPr>
          <a:lstStyle/>
          <a:p>
            <a:r>
              <a:rPr lang="en-US" sz="800" dirty="0"/>
              <a:t>Classification</a:t>
            </a:r>
          </a:p>
        </p:txBody>
      </p:sp>
      <p:sp>
        <p:nvSpPr>
          <p:cNvPr id="52" name="TextBox 51">
            <a:extLst>
              <a:ext uri="{FF2B5EF4-FFF2-40B4-BE49-F238E27FC236}">
                <a16:creationId xmlns:a16="http://schemas.microsoft.com/office/drawing/2014/main" id="{3CE8191B-F264-7163-3014-F85B4EA62B02}"/>
              </a:ext>
            </a:extLst>
          </p:cNvPr>
          <p:cNvSpPr txBox="1"/>
          <p:nvPr/>
        </p:nvSpPr>
        <p:spPr>
          <a:xfrm>
            <a:off x="1147911" y="4538630"/>
            <a:ext cx="639919" cy="215444"/>
          </a:xfrm>
          <a:prstGeom prst="rect">
            <a:avLst/>
          </a:prstGeom>
          <a:noFill/>
        </p:spPr>
        <p:txBody>
          <a:bodyPr wrap="none" rtlCol="0">
            <a:spAutoFit/>
          </a:bodyPr>
          <a:lstStyle/>
          <a:p>
            <a:r>
              <a:rPr lang="en-US" sz="800" dirty="0"/>
              <a:t>Regression</a:t>
            </a:r>
          </a:p>
        </p:txBody>
      </p:sp>
    </p:spTree>
    <p:extLst>
      <p:ext uri="{BB962C8B-B14F-4D97-AF65-F5344CB8AC3E}">
        <p14:creationId xmlns:p14="http://schemas.microsoft.com/office/powerpoint/2010/main" val="233772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428C13-9D9B-9155-C43B-DFF87814FFD1}"/>
              </a:ext>
            </a:extLst>
          </p:cNvPr>
          <p:cNvPicPr>
            <a:picLocks noChangeAspect="1"/>
          </p:cNvPicPr>
          <p:nvPr/>
        </p:nvPicPr>
        <p:blipFill>
          <a:blip r:embed="rId3"/>
          <a:stretch>
            <a:fillRect/>
          </a:stretch>
        </p:blipFill>
        <p:spPr>
          <a:xfrm>
            <a:off x="7940285" y="984818"/>
            <a:ext cx="1144234" cy="921007"/>
          </a:xfrm>
          <a:prstGeom prst="rect">
            <a:avLst/>
          </a:prstGeom>
        </p:spPr>
      </p:pic>
      <p:sp>
        <p:nvSpPr>
          <p:cNvPr id="2" name="Title 1"/>
          <p:cNvSpPr>
            <a:spLocks noGrp="1"/>
          </p:cNvSpPr>
          <p:nvPr>
            <p:ph type="title"/>
          </p:nvPr>
        </p:nvSpPr>
        <p:spPr>
          <a:xfrm>
            <a:off x="306729" y="0"/>
            <a:ext cx="8657863" cy="1120591"/>
          </a:xfrm>
        </p:spPr>
        <p:txBody>
          <a:bodyPr>
            <a:normAutofit/>
          </a:bodyPr>
          <a:lstStyle/>
          <a:p>
            <a:r>
              <a:rPr lang="en-US" sz="3600" dirty="0">
                <a:latin typeface="+mn-lt"/>
              </a:rPr>
              <a:t>Evolution of </a:t>
            </a:r>
            <a:r>
              <a:rPr lang="en-US" dirty="0"/>
              <a:t>P</a:t>
            </a:r>
            <a:r>
              <a:rPr lang="en-US" sz="3600" dirty="0">
                <a:latin typeface="+mn-lt"/>
              </a:rPr>
              <a:t>redictive ML Algorithms</a:t>
            </a:r>
          </a:p>
        </p:txBody>
      </p:sp>
      <p:sp>
        <p:nvSpPr>
          <p:cNvPr id="4" name="Slide Number Placeholder 3"/>
          <p:cNvSpPr>
            <a:spLocks noGrp="1"/>
          </p:cNvSpPr>
          <p:nvPr>
            <p:ph type="sldNum" sz="quarter" idx="12"/>
          </p:nvPr>
        </p:nvSpPr>
        <p:spPr/>
        <p:txBody>
          <a:bodyPr/>
          <a:lstStyle/>
          <a:p>
            <a:fld id="{88CD9788-50B9-FE4F-BD86-303CACCBE7E1}" type="slidenum">
              <a:rPr lang="en-US" smtClean="0"/>
              <a:t>67</a:t>
            </a:fld>
            <a:endParaRPr lang="en-US"/>
          </a:p>
        </p:txBody>
      </p:sp>
      <p:sp>
        <p:nvSpPr>
          <p:cNvPr id="6" name="Content Placeholder 5">
            <a:extLst>
              <a:ext uri="{FF2B5EF4-FFF2-40B4-BE49-F238E27FC236}">
                <a16:creationId xmlns:a16="http://schemas.microsoft.com/office/drawing/2014/main" id="{B1583D0E-3F6C-CB46-849F-0B68795127F9}"/>
              </a:ext>
            </a:extLst>
          </p:cNvPr>
          <p:cNvSpPr>
            <a:spLocks noGrp="1"/>
          </p:cNvSpPr>
          <p:nvPr>
            <p:ph idx="1"/>
          </p:nvPr>
        </p:nvSpPr>
        <p:spPr>
          <a:xfrm>
            <a:off x="316222" y="962758"/>
            <a:ext cx="8335942" cy="5895242"/>
          </a:xfrm>
        </p:spPr>
        <p:txBody>
          <a:bodyPr>
            <a:normAutofit fontScale="62500" lnSpcReduction="20000"/>
          </a:bodyPr>
          <a:lstStyle/>
          <a:p>
            <a:pPr>
              <a:lnSpc>
                <a:spcPct val="120000"/>
              </a:lnSpc>
            </a:pPr>
            <a:r>
              <a:rPr lang="en-US" dirty="0"/>
              <a:t>From about 1960 to 2000 it was mostly about better surface-fitting algorithms.       (BT, RF, SVM, RBF, NB, KNN…)</a:t>
            </a:r>
          </a:p>
          <a:p>
            <a:pPr>
              <a:lnSpc>
                <a:spcPct val="120000"/>
              </a:lnSpc>
            </a:pPr>
            <a:r>
              <a:rPr lang="en-US" dirty="0"/>
              <a:t>Since then it’s been more about</a:t>
            </a:r>
          </a:p>
          <a:p>
            <a:pPr marL="457200" lvl="1" indent="-182880">
              <a:lnSpc>
                <a:spcPct val="120000"/>
              </a:lnSpc>
            </a:pPr>
            <a:r>
              <a:rPr lang="en-US" dirty="0"/>
              <a:t>Clever methods for combining existing pieces (ensembles, stacking, GAN)</a:t>
            </a:r>
          </a:p>
          <a:p>
            <a:pPr marL="457200" lvl="1" indent="-182880">
              <a:lnSpc>
                <a:spcPct val="120000"/>
              </a:lnSpc>
            </a:pPr>
            <a:r>
              <a:rPr lang="en-US" dirty="0"/>
              <a:t>Improvements in encoding inputs (CNN for images, tokenization for NLP…)</a:t>
            </a:r>
          </a:p>
          <a:p>
            <a:pPr marL="457200" lvl="1" indent="-182880">
              <a:lnSpc>
                <a:spcPct val="120000"/>
              </a:lnSpc>
            </a:pPr>
            <a:r>
              <a:rPr lang="en-US" dirty="0"/>
              <a:t>Improvements in NLP architectures (LSTM, GRU, transformers via attention…)</a:t>
            </a:r>
          </a:p>
          <a:p>
            <a:pPr marL="457200" lvl="1" indent="-182880">
              <a:lnSpc>
                <a:spcPct val="120000"/>
              </a:lnSpc>
            </a:pPr>
            <a:r>
              <a:rPr lang="en-US" dirty="0"/>
              <a:t>Since ~2020 it’s AI: transformers for LLMs, GANs and Generative Diffusion for images, video.</a:t>
            </a:r>
          </a:p>
          <a:p>
            <a:pPr marL="0" indent="0">
              <a:lnSpc>
                <a:spcPct val="120000"/>
              </a:lnSpc>
              <a:buNone/>
            </a:pPr>
            <a:endParaRPr lang="en-US" dirty="0"/>
          </a:p>
          <a:p>
            <a:pPr>
              <a:lnSpc>
                <a:spcPct val="120000"/>
              </a:lnSpc>
            </a:pPr>
            <a:endParaRPr lang="en-US" dirty="0"/>
          </a:p>
          <a:p>
            <a:pPr>
              <a:lnSpc>
                <a:spcPct val="120000"/>
              </a:lnSpc>
            </a:pPr>
            <a:r>
              <a:rPr lang="en-US" dirty="0"/>
              <a:t>For numerical/categorical data: boosted trees, neural nets, random forests.</a:t>
            </a:r>
          </a:p>
          <a:p>
            <a:pPr>
              <a:lnSpc>
                <a:spcPct val="120000"/>
              </a:lnSpc>
            </a:pPr>
            <a:r>
              <a:rPr lang="en-US" dirty="0"/>
              <a:t>CNN for image processing.</a:t>
            </a:r>
          </a:p>
          <a:p>
            <a:pPr>
              <a:lnSpc>
                <a:spcPct val="120000"/>
              </a:lnSpc>
            </a:pPr>
            <a:r>
              <a:rPr lang="en-US" dirty="0"/>
              <a:t>Ensembles of strong models help with generalization and stability.</a:t>
            </a:r>
          </a:p>
          <a:p>
            <a:pPr>
              <a:lnSpc>
                <a:spcPct val="120000"/>
              </a:lnSpc>
            </a:pPr>
            <a:r>
              <a:rPr lang="en-US" dirty="0"/>
              <a:t>Stacking improves model performance. Can also use stacking to combine models built on different subsets of data.</a:t>
            </a:r>
          </a:p>
          <a:p>
            <a:pPr>
              <a:lnSpc>
                <a:spcPct val="120000"/>
              </a:lnSpc>
            </a:pPr>
            <a:r>
              <a:rPr lang="en-US" dirty="0"/>
              <a:t>Transformers for NLP LLMs (ChatGPT…)</a:t>
            </a:r>
          </a:p>
          <a:p>
            <a:pPr>
              <a:lnSpc>
                <a:spcPct val="120000"/>
              </a:lnSpc>
            </a:pPr>
            <a:r>
              <a:rPr lang="en-US" dirty="0"/>
              <a:t>GANs and Generative Diffusion for image and video (4o, Imagen, </a:t>
            </a:r>
            <a:r>
              <a:rPr lang="en-US" dirty="0" err="1"/>
              <a:t>Dreamwave</a:t>
            </a:r>
            <a:r>
              <a:rPr lang="en-US" dirty="0"/>
              <a:t>, Veo…)</a:t>
            </a:r>
          </a:p>
          <a:p>
            <a:pPr>
              <a:lnSpc>
                <a:spcPct val="120000"/>
              </a:lnSpc>
            </a:pPr>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90604B5F-2487-1791-797E-6B31FCD52EED}"/>
              </a:ext>
            </a:extLst>
          </p:cNvPr>
          <p:cNvSpPr txBox="1"/>
          <p:nvPr/>
        </p:nvSpPr>
        <p:spPr>
          <a:xfrm>
            <a:off x="28074" y="3631223"/>
            <a:ext cx="1825243" cy="369332"/>
          </a:xfrm>
          <a:prstGeom prst="rect">
            <a:avLst/>
          </a:prstGeom>
          <a:noFill/>
        </p:spPr>
        <p:txBody>
          <a:bodyPr wrap="none" rtlCol="0">
            <a:spAutoFit/>
          </a:bodyPr>
          <a:lstStyle/>
          <a:p>
            <a:r>
              <a:rPr lang="en-US" dirty="0"/>
              <a:t>ML best practices</a:t>
            </a:r>
          </a:p>
        </p:txBody>
      </p:sp>
    </p:spTree>
    <p:extLst>
      <p:ext uri="{BB962C8B-B14F-4D97-AF65-F5344CB8AC3E}">
        <p14:creationId xmlns:p14="http://schemas.microsoft.com/office/powerpoint/2010/main" val="4042556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09" y="0"/>
            <a:ext cx="8657863" cy="1120591"/>
          </a:xfrm>
        </p:spPr>
        <p:txBody>
          <a:bodyPr>
            <a:normAutofit/>
          </a:bodyPr>
          <a:lstStyle/>
          <a:p>
            <a:r>
              <a:rPr lang="en-US" sz="3600" dirty="0">
                <a:latin typeface="+mn-lt"/>
              </a:rPr>
              <a:t>Current State of Machine Learning</a:t>
            </a:r>
          </a:p>
        </p:txBody>
      </p:sp>
      <p:sp>
        <p:nvSpPr>
          <p:cNvPr id="4" name="Slide Number Placeholder 3"/>
          <p:cNvSpPr>
            <a:spLocks noGrp="1"/>
          </p:cNvSpPr>
          <p:nvPr>
            <p:ph type="sldNum" sz="quarter" idx="12"/>
          </p:nvPr>
        </p:nvSpPr>
        <p:spPr>
          <a:xfrm>
            <a:off x="8508778" y="6450787"/>
            <a:ext cx="475161" cy="365125"/>
          </a:xfrm>
        </p:spPr>
        <p:txBody>
          <a:bodyPr/>
          <a:lstStyle/>
          <a:p>
            <a:fld id="{88CD9788-50B9-FE4F-BD86-303CACCBE7E1}" type="slidenum">
              <a:rPr lang="en-US" smtClean="0"/>
              <a:t>68</a:t>
            </a:fld>
            <a:endParaRPr lang="en-US"/>
          </a:p>
        </p:txBody>
      </p:sp>
      <p:sp>
        <p:nvSpPr>
          <p:cNvPr id="7" name="TextBox 6">
            <a:extLst>
              <a:ext uri="{FF2B5EF4-FFF2-40B4-BE49-F238E27FC236}">
                <a16:creationId xmlns:a16="http://schemas.microsoft.com/office/drawing/2014/main" id="{051A474B-406C-634A-A646-2C604B6B8DCC}"/>
              </a:ext>
            </a:extLst>
          </p:cNvPr>
          <p:cNvSpPr txBox="1"/>
          <p:nvPr/>
        </p:nvSpPr>
        <p:spPr>
          <a:xfrm>
            <a:off x="221771" y="1001039"/>
            <a:ext cx="8802217" cy="5355312"/>
          </a:xfrm>
          <a:prstGeom prst="rect">
            <a:avLst/>
          </a:prstGeom>
          <a:noFill/>
        </p:spPr>
        <p:txBody>
          <a:bodyPr wrap="square" rtlCol="0">
            <a:spAutoFit/>
          </a:bodyPr>
          <a:lstStyle/>
          <a:p>
            <a:r>
              <a:rPr lang="en-US" dirty="0"/>
              <a:t>Machine learning is either</a:t>
            </a:r>
          </a:p>
          <a:p>
            <a:pPr marL="285750" indent="-285750">
              <a:buFont typeface="Arial" panose="020B0604020202020204" pitchFamily="34" charset="0"/>
              <a:buChar char="•"/>
            </a:pPr>
            <a:r>
              <a:rPr lang="en-US" i="1" dirty="0"/>
              <a:t>Supervised</a:t>
            </a:r>
            <a:r>
              <a:rPr lang="en-US" dirty="0"/>
              <a:t>. Then you’re building </a:t>
            </a:r>
            <a:r>
              <a:rPr lang="en-US" dirty="0">
                <a:latin typeface="LM Roman 12" pitchFamily="2" charset="77"/>
              </a:rPr>
              <a:t>y = f(x) </a:t>
            </a:r>
            <a:r>
              <a:rPr lang="en-US" dirty="0"/>
              <a:t>with an adaptive surface fitting algorithm.</a:t>
            </a:r>
          </a:p>
          <a:p>
            <a:pPr marL="285750" indent="-285750">
              <a:buFont typeface="Arial" panose="020B0604020202020204" pitchFamily="34" charset="0"/>
              <a:buChar char="•"/>
            </a:pPr>
            <a:r>
              <a:rPr lang="en-US" i="1" dirty="0"/>
              <a:t>Unsupervised</a:t>
            </a:r>
            <a:r>
              <a:rPr lang="en-US" dirty="0"/>
              <a:t>. Then you’re looking for structure/clusters or outliers/anomalies.</a:t>
            </a:r>
          </a:p>
          <a:p>
            <a:pPr marL="285750" indent="-285750">
              <a:buFont typeface="Arial" panose="020B0604020202020204" pitchFamily="34" charset="0"/>
              <a:buChar char="•"/>
            </a:pPr>
            <a:r>
              <a:rPr lang="en-US" i="1" dirty="0"/>
              <a:t>Hybrid</a:t>
            </a:r>
            <a:r>
              <a:rPr lang="en-US" dirty="0"/>
              <a:t> methods: reinforcement learning or semi-supervised learning.</a:t>
            </a:r>
          </a:p>
          <a:p>
            <a:pPr marL="285750" indent="-285750">
              <a:buFont typeface="Arial" panose="020B0604020202020204" pitchFamily="34" charset="0"/>
              <a:buChar char="•"/>
            </a:pPr>
            <a:endParaRPr lang="en-US" dirty="0"/>
          </a:p>
          <a:p>
            <a:endParaRPr lang="en-US" dirty="0"/>
          </a:p>
          <a:p>
            <a:endParaRPr lang="en-US" dirty="0"/>
          </a:p>
          <a:p>
            <a:r>
              <a:rPr lang="en-US" dirty="0"/>
              <a:t>Current best practices applications and theory:</a:t>
            </a:r>
          </a:p>
          <a:p>
            <a:pPr marL="285750" indent="-285750">
              <a:buFont typeface="Arial" panose="020B0604020202020204" pitchFamily="34" charset="0"/>
              <a:buChar char="•"/>
            </a:pPr>
            <a:r>
              <a:rPr lang="en-US" dirty="0"/>
              <a:t>Clever combinations of components: stacking, generative, hybrid learning…</a:t>
            </a:r>
          </a:p>
          <a:p>
            <a:pPr marL="285750" indent="-285750">
              <a:buFont typeface="Arial" panose="020B0604020202020204" pitchFamily="34" charset="0"/>
              <a:buChar char="•"/>
            </a:pPr>
            <a:r>
              <a:rPr lang="en-US" dirty="0"/>
              <a:t>Clever encoding methods for particular input types: CNN for images, tokenization for text.</a:t>
            </a:r>
          </a:p>
          <a:p>
            <a:pPr marL="285750" indent="-285750">
              <a:buFont typeface="Arial" panose="020B0604020202020204" pitchFamily="34" charset="0"/>
              <a:buChar char="•"/>
            </a:pPr>
            <a:r>
              <a:rPr lang="en-US" dirty="0"/>
              <a:t>Transfer learning from massively-trained starting points (LLMs).</a:t>
            </a:r>
          </a:p>
          <a:p>
            <a:pPr marL="285750" indent="-285750">
              <a:buFont typeface="Arial" panose="020B0604020202020204" pitchFamily="34" charset="0"/>
              <a:buChar char="•"/>
            </a:pPr>
            <a:endParaRPr lang="en-US" dirty="0"/>
          </a:p>
          <a:p>
            <a:endParaRPr lang="en-US" dirty="0"/>
          </a:p>
          <a:p>
            <a:endParaRPr lang="en-US" dirty="0"/>
          </a:p>
          <a:p>
            <a:r>
              <a:rPr lang="en-US" dirty="0"/>
              <a:t>Ability to field/use massive architectures due to better hardware, data architectures, software, algorithms. Allows powerful new new tools and applications:</a:t>
            </a:r>
          </a:p>
          <a:p>
            <a:pPr marL="285750" indent="-285750">
              <a:buFont typeface="Arial" panose="020B0604020202020204" pitchFamily="34" charset="0"/>
              <a:buChar char="•"/>
            </a:pPr>
            <a:r>
              <a:rPr lang="en-US" dirty="0"/>
              <a:t>Transformers in LLMs to generate sophisticated text.</a:t>
            </a:r>
          </a:p>
          <a:p>
            <a:pPr marL="285750" indent="-285750">
              <a:buFont typeface="Arial" panose="020B0604020202020204" pitchFamily="34" charset="0"/>
              <a:buChar char="•"/>
            </a:pPr>
            <a:r>
              <a:rPr lang="en-US" dirty="0"/>
              <a:t>GAN and Generative Diffusion to generate amazing images/video.</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14601D04-00C0-D741-A873-20C975ABE147}"/>
              </a:ext>
            </a:extLst>
          </p:cNvPr>
          <p:cNvSpPr txBox="1"/>
          <p:nvPr/>
        </p:nvSpPr>
        <p:spPr>
          <a:xfrm>
            <a:off x="2602523" y="2121630"/>
            <a:ext cx="1699504" cy="215444"/>
          </a:xfrm>
          <a:prstGeom prst="rect">
            <a:avLst/>
          </a:prstGeom>
          <a:noFill/>
        </p:spPr>
        <p:txBody>
          <a:bodyPr wrap="none" rtlCol="0">
            <a:spAutoFit/>
          </a:bodyPr>
          <a:lstStyle/>
          <a:p>
            <a:r>
              <a:rPr lang="en-US" sz="800" dirty="0"/>
              <a:t>Use a generalized objective function</a:t>
            </a:r>
          </a:p>
        </p:txBody>
      </p:sp>
      <p:sp>
        <p:nvSpPr>
          <p:cNvPr id="5" name="TextBox 4">
            <a:extLst>
              <a:ext uri="{FF2B5EF4-FFF2-40B4-BE49-F238E27FC236}">
                <a16:creationId xmlns:a16="http://schemas.microsoft.com/office/drawing/2014/main" id="{2CC79A99-308E-79B3-DF62-72CCA2AEDA92}"/>
              </a:ext>
            </a:extLst>
          </p:cNvPr>
          <p:cNvSpPr txBox="1"/>
          <p:nvPr/>
        </p:nvSpPr>
        <p:spPr>
          <a:xfrm>
            <a:off x="4741984" y="2090858"/>
            <a:ext cx="2014904" cy="338554"/>
          </a:xfrm>
          <a:prstGeom prst="rect">
            <a:avLst/>
          </a:prstGeom>
          <a:noFill/>
        </p:spPr>
        <p:txBody>
          <a:bodyPr wrap="square" rtlCol="0">
            <a:spAutoFit/>
          </a:bodyPr>
          <a:lstStyle/>
          <a:p>
            <a:pPr algn="ctr"/>
            <a:r>
              <a:rPr lang="en-US" sz="800" dirty="0"/>
              <a:t>Some records have y’s. Use that supervised model to put y’s on the other records.</a:t>
            </a:r>
          </a:p>
        </p:txBody>
      </p:sp>
    </p:spTree>
    <p:extLst>
      <p:ext uri="{BB962C8B-B14F-4D97-AF65-F5344CB8AC3E}">
        <p14:creationId xmlns:p14="http://schemas.microsoft.com/office/powerpoint/2010/main" val="3142840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AI Do?</a:t>
            </a:r>
          </a:p>
        </p:txBody>
      </p:sp>
      <p:pic>
        <p:nvPicPr>
          <p:cNvPr id="5" name="Content Placeholder 4">
            <a:extLst>
              <a:ext uri="{FF2B5EF4-FFF2-40B4-BE49-F238E27FC236}">
                <a16:creationId xmlns:a16="http://schemas.microsoft.com/office/drawing/2014/main" id="{5CFF61FC-80C1-B4D0-9276-59735B759474}"/>
              </a:ext>
            </a:extLst>
          </p:cNvPr>
          <p:cNvPicPr>
            <a:picLocks noGrp="1" noChangeAspect="1"/>
          </p:cNvPicPr>
          <p:nvPr>
            <p:ph idx="1"/>
          </p:nvPr>
        </p:nvPicPr>
        <p:blipFill>
          <a:blip r:embed="rId2"/>
          <a:stretch>
            <a:fillRect/>
          </a:stretch>
        </p:blipFill>
        <p:spPr>
          <a:xfrm>
            <a:off x="359473" y="4022396"/>
            <a:ext cx="3655994" cy="1827997"/>
          </a:xfrm>
        </p:spPr>
      </p:pic>
      <p:sp>
        <p:nvSpPr>
          <p:cNvPr id="3" name="Content Placeholder 2">
            <a:extLst>
              <a:ext uri="{FF2B5EF4-FFF2-40B4-BE49-F238E27FC236}">
                <a16:creationId xmlns:a16="http://schemas.microsoft.com/office/drawing/2014/main" id="{06730100-4E00-F5F0-8DCE-514188F03828}"/>
              </a:ext>
            </a:extLst>
          </p:cNvPr>
          <p:cNvSpPr txBox="1">
            <a:spLocks/>
          </p:cNvSpPr>
          <p:nvPr/>
        </p:nvSpPr>
        <p:spPr>
          <a:xfrm>
            <a:off x="353123" y="985945"/>
            <a:ext cx="8213893" cy="3950449"/>
          </a:xfrm>
          <a:prstGeom prst="rect">
            <a:avLst/>
          </a:prstGeom>
        </p:spPr>
        <p:txBody>
          <a:bodyPr vert="horz" lIns="68580" tIns="34290" rIns="68580" bIns="3429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1800" dirty="0"/>
              <a:t>Generate text and documents virtually indistinguishable from human-created.</a:t>
            </a:r>
          </a:p>
          <a:p>
            <a:r>
              <a:rPr lang="en-US" sz="1800" dirty="0"/>
              <a:t>This allows real time interaction with chatbots that seem human.</a:t>
            </a:r>
          </a:p>
          <a:p>
            <a:r>
              <a:rPr lang="en-US" sz="1800" dirty="0"/>
              <a:t>Read text or interact using someone’s “stolen” voice.</a:t>
            </a:r>
          </a:p>
          <a:p>
            <a:r>
              <a:rPr lang="en-US" sz="1800" dirty="0"/>
              <a:t>Generate pictures from text descriptions.</a:t>
            </a:r>
          </a:p>
          <a:p>
            <a:r>
              <a:rPr lang="en-US" sz="1800" dirty="0"/>
              <a:t>Make “deep </a:t>
            </a:r>
            <a:r>
              <a:rPr lang="en-US" sz="1800" dirty="0" err="1"/>
              <a:t>fakes”:computer-generated</a:t>
            </a:r>
            <a:r>
              <a:rPr lang="en-US" sz="1800" dirty="0"/>
              <a:t> pictures and videos that look very real.</a:t>
            </a:r>
          </a:p>
          <a:p>
            <a:r>
              <a:rPr lang="en-US" sz="1800" dirty="0"/>
              <a:t>Create new image or video content. We’ll see complete movies made by AI.</a:t>
            </a:r>
          </a:p>
        </p:txBody>
      </p:sp>
      <p:sp>
        <p:nvSpPr>
          <p:cNvPr id="4" name="TextBox 3">
            <a:extLst>
              <a:ext uri="{FF2B5EF4-FFF2-40B4-BE49-F238E27FC236}">
                <a16:creationId xmlns:a16="http://schemas.microsoft.com/office/drawing/2014/main" id="{BBD7F650-601C-B3BE-6BD9-D607E15FFD4B}"/>
              </a:ext>
            </a:extLst>
          </p:cNvPr>
          <p:cNvSpPr txBox="1"/>
          <p:nvPr/>
        </p:nvSpPr>
        <p:spPr>
          <a:xfrm>
            <a:off x="964780" y="5988891"/>
            <a:ext cx="2486706" cy="300082"/>
          </a:xfrm>
          <a:prstGeom prst="rect">
            <a:avLst/>
          </a:prstGeom>
          <a:noFill/>
        </p:spPr>
        <p:txBody>
          <a:bodyPr wrap="none" rtlCol="0">
            <a:spAutoFit/>
          </a:bodyPr>
          <a:lstStyle/>
          <a:p>
            <a:r>
              <a:rPr lang="en-US" sz="1350" dirty="0"/>
              <a:t>Deep fake making Mona Lisa talk</a:t>
            </a:r>
          </a:p>
        </p:txBody>
      </p:sp>
      <p:pic>
        <p:nvPicPr>
          <p:cNvPr id="7" name="Picture 6" descr="A person and person with a face swap&#10;&#10;AI-generated content may be incorrect.">
            <a:extLst>
              <a:ext uri="{FF2B5EF4-FFF2-40B4-BE49-F238E27FC236}">
                <a16:creationId xmlns:a16="http://schemas.microsoft.com/office/drawing/2014/main" id="{9B8ADDF0-DD89-6BA0-B311-7CF2A23BF1E6}"/>
              </a:ext>
            </a:extLst>
          </p:cNvPr>
          <p:cNvPicPr>
            <a:picLocks noChangeAspect="1"/>
          </p:cNvPicPr>
          <p:nvPr/>
        </p:nvPicPr>
        <p:blipFill>
          <a:blip r:embed="rId3"/>
          <a:stretch>
            <a:fillRect/>
          </a:stretch>
        </p:blipFill>
        <p:spPr>
          <a:xfrm>
            <a:off x="353123" y="4025722"/>
            <a:ext cx="3655994" cy="1829208"/>
          </a:xfrm>
          <a:prstGeom prst="rect">
            <a:avLst/>
          </a:prstGeom>
        </p:spPr>
      </p:pic>
      <p:pic>
        <p:nvPicPr>
          <p:cNvPr id="8" name="Picture 7" descr="A person sitting at a desk with a computer&#10;&#10;AI-generated content may be incorrect.">
            <a:extLst>
              <a:ext uri="{FF2B5EF4-FFF2-40B4-BE49-F238E27FC236}">
                <a16:creationId xmlns:a16="http://schemas.microsoft.com/office/drawing/2014/main" id="{5516061B-A385-B701-5AE6-3161AAA9DDC1}"/>
              </a:ext>
            </a:extLst>
          </p:cNvPr>
          <p:cNvPicPr>
            <a:picLocks noChangeAspect="1"/>
          </p:cNvPicPr>
          <p:nvPr/>
        </p:nvPicPr>
        <p:blipFill>
          <a:blip r:embed="rId4"/>
          <a:stretch>
            <a:fillRect/>
          </a:stretch>
        </p:blipFill>
        <p:spPr>
          <a:xfrm>
            <a:off x="4785173" y="3760482"/>
            <a:ext cx="3660090" cy="2378450"/>
          </a:xfrm>
          <a:prstGeom prst="rect">
            <a:avLst/>
          </a:prstGeom>
        </p:spPr>
      </p:pic>
      <p:sp>
        <p:nvSpPr>
          <p:cNvPr id="9" name="TextBox 8">
            <a:extLst>
              <a:ext uri="{FF2B5EF4-FFF2-40B4-BE49-F238E27FC236}">
                <a16:creationId xmlns:a16="http://schemas.microsoft.com/office/drawing/2014/main" id="{17520EA4-134B-46C5-BC4D-E79B0132BD49}"/>
              </a:ext>
            </a:extLst>
          </p:cNvPr>
          <p:cNvSpPr txBox="1"/>
          <p:nvPr/>
        </p:nvSpPr>
        <p:spPr>
          <a:xfrm>
            <a:off x="5318932" y="6161741"/>
            <a:ext cx="2929007" cy="507831"/>
          </a:xfrm>
          <a:prstGeom prst="rect">
            <a:avLst/>
          </a:prstGeom>
          <a:noFill/>
        </p:spPr>
        <p:txBody>
          <a:bodyPr wrap="none" rtlCol="0">
            <a:spAutoFit/>
          </a:bodyPr>
          <a:lstStyle/>
          <a:p>
            <a:pPr algn="ctr"/>
            <a:r>
              <a:rPr lang="en-US" sz="1350" dirty="0"/>
              <a:t>Scene from movie “My Robot and Me.”</a:t>
            </a:r>
          </a:p>
          <a:p>
            <a:pPr algn="ctr"/>
            <a:r>
              <a:rPr lang="en-US" sz="1350" dirty="0"/>
              <a:t>Movie completely AI generated.</a:t>
            </a:r>
          </a:p>
        </p:txBody>
      </p:sp>
      <p:sp>
        <p:nvSpPr>
          <p:cNvPr id="11" name="TextBox 10">
            <a:extLst>
              <a:ext uri="{FF2B5EF4-FFF2-40B4-BE49-F238E27FC236}">
                <a16:creationId xmlns:a16="http://schemas.microsoft.com/office/drawing/2014/main" id="{E618F2B4-F5C1-04D1-12F7-B657F49243F2}"/>
              </a:ext>
            </a:extLst>
          </p:cNvPr>
          <p:cNvSpPr txBox="1"/>
          <p:nvPr/>
        </p:nvSpPr>
        <p:spPr>
          <a:xfrm>
            <a:off x="4964686" y="6553881"/>
            <a:ext cx="3915652" cy="276999"/>
          </a:xfrm>
          <a:prstGeom prst="rect">
            <a:avLst/>
          </a:prstGeom>
          <a:noFill/>
        </p:spPr>
        <p:txBody>
          <a:bodyPr wrap="square">
            <a:spAutoFit/>
          </a:bodyPr>
          <a:lstStyle/>
          <a:p>
            <a:r>
              <a:rPr lang="en-US" sz="1200" dirty="0">
                <a:solidFill>
                  <a:srgbClr val="FF0000"/>
                </a:solidFill>
              </a:rPr>
              <a:t>https://</a:t>
            </a:r>
            <a:r>
              <a:rPr lang="en-US" sz="1200" dirty="0" err="1">
                <a:solidFill>
                  <a:srgbClr val="FF0000"/>
                </a:solidFill>
              </a:rPr>
              <a:t>www.youtube.com</a:t>
            </a:r>
            <a:r>
              <a:rPr lang="en-US" sz="1200" dirty="0">
                <a:solidFill>
                  <a:srgbClr val="FF0000"/>
                </a:solidFill>
              </a:rPr>
              <a:t>/</a:t>
            </a:r>
            <a:r>
              <a:rPr lang="en-US" sz="1200" dirty="0" err="1">
                <a:solidFill>
                  <a:srgbClr val="FF0000"/>
                </a:solidFill>
              </a:rPr>
              <a:t>watch?v</a:t>
            </a:r>
            <a:r>
              <a:rPr lang="en-US" sz="1200" dirty="0">
                <a:solidFill>
                  <a:srgbClr val="FF0000"/>
                </a:solidFill>
              </a:rPr>
              <a:t>=US2gO7UYEfY&amp;t=32s</a:t>
            </a:r>
            <a:endParaRPr lang="en-US" sz="1200" dirty="0"/>
          </a:p>
        </p:txBody>
      </p:sp>
    </p:spTree>
    <p:extLst>
      <p:ext uri="{BB962C8B-B14F-4D97-AF65-F5344CB8AC3E}">
        <p14:creationId xmlns:p14="http://schemas.microsoft.com/office/powerpoint/2010/main" val="1036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5800-AD54-57BF-A02C-017B87A06B78}"/>
              </a:ext>
            </a:extLst>
          </p:cNvPr>
          <p:cNvSpPr>
            <a:spLocks noGrp="1"/>
          </p:cNvSpPr>
          <p:nvPr>
            <p:ph type="ctrTitle"/>
          </p:nvPr>
        </p:nvSpPr>
        <p:spPr/>
        <p:txBody>
          <a:bodyPr>
            <a:normAutofit/>
          </a:bodyPr>
          <a:lstStyle/>
          <a:p>
            <a:r>
              <a:rPr lang="en-US" dirty="0"/>
              <a:t>Building Credit Scores Using Machine Learning</a:t>
            </a:r>
          </a:p>
        </p:txBody>
      </p:sp>
      <p:sp>
        <p:nvSpPr>
          <p:cNvPr id="3" name="Subtitle 2">
            <a:extLst>
              <a:ext uri="{FF2B5EF4-FFF2-40B4-BE49-F238E27FC236}">
                <a16:creationId xmlns:a16="http://schemas.microsoft.com/office/drawing/2014/main" id="{B8B23211-6D0C-0459-AFFC-417EB3C14638}"/>
              </a:ext>
            </a:extLst>
          </p:cNvPr>
          <p:cNvSpPr>
            <a:spLocks noGrp="1"/>
          </p:cNvSpPr>
          <p:nvPr>
            <p:ph type="subTitle" idx="1"/>
          </p:nvPr>
        </p:nvSpPr>
        <p:spPr/>
        <p:txBody>
          <a:bodyPr>
            <a:normAutofit/>
          </a:bodyPr>
          <a:lstStyle/>
          <a:p>
            <a:r>
              <a:rPr lang="en-US" dirty="0"/>
              <a:t>August 2024</a:t>
            </a:r>
          </a:p>
          <a:p>
            <a:r>
              <a:rPr lang="en-US" dirty="0"/>
              <a:t>Stephen Coggeshall</a:t>
            </a:r>
          </a:p>
        </p:txBody>
      </p:sp>
      <p:sp>
        <p:nvSpPr>
          <p:cNvPr id="4" name="Slide Number Placeholder 3">
            <a:extLst>
              <a:ext uri="{FF2B5EF4-FFF2-40B4-BE49-F238E27FC236}">
                <a16:creationId xmlns:a16="http://schemas.microsoft.com/office/drawing/2014/main" id="{0FAF1681-62BD-4A83-A57D-16EEB3E2ED25}"/>
              </a:ext>
            </a:extLst>
          </p:cNvPr>
          <p:cNvSpPr>
            <a:spLocks noGrp="1"/>
          </p:cNvSpPr>
          <p:nvPr>
            <p:ph type="sldNum" sz="quarter" idx="12"/>
          </p:nvPr>
        </p:nvSpPr>
        <p:spPr/>
        <p:txBody>
          <a:bodyPr/>
          <a:lstStyle/>
          <a:p>
            <a:fld id="{7A36B5B0-EE93-4A40-8631-0F2B79BA9B92}" type="slidenum">
              <a:rPr lang="en-US" smtClean="0"/>
              <a:t>7</a:t>
            </a:fld>
            <a:endParaRPr lang="en-US"/>
          </a:p>
        </p:txBody>
      </p:sp>
    </p:spTree>
    <p:extLst>
      <p:ext uri="{BB962C8B-B14F-4D97-AF65-F5344CB8AC3E}">
        <p14:creationId xmlns:p14="http://schemas.microsoft.com/office/powerpoint/2010/main" val="1803366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69888" y="527871"/>
            <a:ext cx="8405812" cy="319088"/>
          </a:xfrm>
        </p:spPr>
        <p:txBody>
          <a:bodyPr>
            <a:noAutofit/>
          </a:bodyPr>
          <a:lstStyle/>
          <a:p>
            <a:r>
              <a:rPr lang="en-US" sz="3600" dirty="0">
                <a:latin typeface="+mn-lt"/>
              </a:rPr>
              <a:t>Hierarchy of Value For Business Models</a:t>
            </a:r>
          </a:p>
        </p:txBody>
      </p:sp>
      <p:sp>
        <p:nvSpPr>
          <p:cNvPr id="4" name="Slide Number Placeholder 3"/>
          <p:cNvSpPr>
            <a:spLocks noGrp="1"/>
          </p:cNvSpPr>
          <p:nvPr>
            <p:ph type="sldNum" sz="quarter" idx="4294967295"/>
          </p:nvPr>
        </p:nvSpPr>
        <p:spPr>
          <a:xfrm>
            <a:off x="7436285" y="6471137"/>
            <a:ext cx="1524000" cy="238125"/>
          </a:xfrm>
        </p:spPr>
        <p:txBody>
          <a:bodyPr/>
          <a:lstStyle/>
          <a:p>
            <a:fld id="{02330697-FC26-4454-A3BE-90B07819C49A}" type="slidenum">
              <a:rPr lang="en-US" smtClean="0"/>
              <a:pPr/>
              <a:t>70</a:t>
            </a:fld>
            <a:endParaRPr lang="en-US" dirty="0"/>
          </a:p>
        </p:txBody>
      </p:sp>
      <p:sp>
        <p:nvSpPr>
          <p:cNvPr id="5" name="Content Placeholder 4"/>
          <p:cNvSpPr>
            <a:spLocks noGrp="1"/>
          </p:cNvSpPr>
          <p:nvPr>
            <p:ph idx="1"/>
          </p:nvPr>
        </p:nvSpPr>
        <p:spPr>
          <a:xfrm>
            <a:off x="1267584" y="1889146"/>
            <a:ext cx="7772721" cy="2954129"/>
          </a:xfrm>
        </p:spPr>
        <p:txBody>
          <a:bodyPr>
            <a:normAutofit/>
          </a:bodyPr>
          <a:lstStyle/>
          <a:p>
            <a:pPr marL="365760" indent="-365760">
              <a:buFont typeface="+mj-lt"/>
              <a:buAutoNum type="arabicPeriod"/>
            </a:pPr>
            <a:r>
              <a:rPr lang="en-US" sz="2000" b="1" dirty="0"/>
              <a:t>Model framework/design: </a:t>
            </a:r>
            <a:r>
              <a:rPr lang="en-US" sz="2000" dirty="0"/>
              <a:t>What are you predicting? Supervised vs unsupervised? How will the model be used? How will you treat time? How will you build records? What entity levels?</a:t>
            </a:r>
          </a:p>
          <a:p>
            <a:pPr marL="365760" indent="-365760">
              <a:buFont typeface="+mj-lt"/>
              <a:buAutoNum type="arabicPeriod"/>
            </a:pPr>
            <a:r>
              <a:rPr lang="en-US" sz="2000" b="1" dirty="0"/>
              <a:t>Data: </a:t>
            </a:r>
            <a:r>
              <a:rPr lang="en-US" sz="2000" dirty="0"/>
              <a:t>What data is available? Can you get additional data?</a:t>
            </a:r>
          </a:p>
          <a:p>
            <a:pPr marL="365760" indent="-365760">
              <a:buFont typeface="+mj-lt"/>
              <a:buAutoNum type="arabicPeriod"/>
            </a:pPr>
            <a:endParaRPr lang="en-US" sz="2000" dirty="0"/>
          </a:p>
          <a:p>
            <a:pPr marL="365760" indent="-365760">
              <a:buFont typeface="+mj-lt"/>
              <a:buAutoNum type="arabicPeriod"/>
            </a:pPr>
            <a:endParaRPr lang="en-US" sz="2000" dirty="0"/>
          </a:p>
          <a:p>
            <a:pPr marL="365760" indent="-365760">
              <a:buFont typeface="+mj-lt"/>
              <a:buAutoNum type="arabicPeriod"/>
            </a:pPr>
            <a:r>
              <a:rPr lang="en-US" sz="2000" b="1" dirty="0"/>
              <a:t>Variables: </a:t>
            </a:r>
            <a:r>
              <a:rPr lang="en-US" sz="2000" dirty="0"/>
              <a:t>Create domain expert variables that relate x to y.</a:t>
            </a:r>
          </a:p>
          <a:p>
            <a:pPr marL="365760" indent="-365760">
              <a:buFont typeface="+mj-lt"/>
              <a:buAutoNum type="arabicPeriod"/>
            </a:pPr>
            <a:r>
              <a:rPr lang="en-US" sz="2000" b="1" dirty="0"/>
              <a:t>Algorithms: </a:t>
            </a:r>
            <a:r>
              <a:rPr lang="en-US" sz="2000" dirty="0"/>
              <a:t>Well-made nonlinear models.</a:t>
            </a:r>
          </a:p>
          <a:p>
            <a:pPr>
              <a:lnSpc>
                <a:spcPct val="110000"/>
              </a:lnSpc>
            </a:pPr>
            <a:endParaRPr lang="en-US" sz="2200" dirty="0"/>
          </a:p>
        </p:txBody>
      </p:sp>
      <p:sp>
        <p:nvSpPr>
          <p:cNvPr id="2" name="TextBox 1">
            <a:extLst>
              <a:ext uri="{FF2B5EF4-FFF2-40B4-BE49-F238E27FC236}">
                <a16:creationId xmlns:a16="http://schemas.microsoft.com/office/drawing/2014/main" id="{D767FAAC-AD87-1E26-E888-C09CAE90D1EE}"/>
              </a:ext>
            </a:extLst>
          </p:cNvPr>
          <p:cNvSpPr txBox="1"/>
          <p:nvPr/>
        </p:nvSpPr>
        <p:spPr>
          <a:xfrm>
            <a:off x="454198" y="1304112"/>
            <a:ext cx="8100092" cy="369332"/>
          </a:xfrm>
          <a:prstGeom prst="rect">
            <a:avLst/>
          </a:prstGeom>
          <a:noFill/>
        </p:spPr>
        <p:txBody>
          <a:bodyPr wrap="square" rtlCol="0">
            <a:spAutoFit/>
          </a:bodyPr>
          <a:lstStyle/>
          <a:p>
            <a:pPr algn="ctr"/>
            <a:r>
              <a:rPr lang="en-US" dirty="0"/>
              <a:t>Below is the sorted list of what brings the most improvement to models.</a:t>
            </a:r>
          </a:p>
        </p:txBody>
      </p:sp>
      <p:cxnSp>
        <p:nvCxnSpPr>
          <p:cNvPr id="8" name="Straight Arrow Connector 7">
            <a:extLst>
              <a:ext uri="{FF2B5EF4-FFF2-40B4-BE49-F238E27FC236}">
                <a16:creationId xmlns:a16="http://schemas.microsoft.com/office/drawing/2014/main" id="{2D22CA26-3371-6C30-145D-D2376144B77E}"/>
              </a:ext>
            </a:extLst>
          </p:cNvPr>
          <p:cNvCxnSpPr>
            <a:cxnSpLocks/>
          </p:cNvCxnSpPr>
          <p:nvPr/>
        </p:nvCxnSpPr>
        <p:spPr>
          <a:xfrm flipV="1">
            <a:off x="999242" y="1973988"/>
            <a:ext cx="0" cy="2743867"/>
          </a:xfrm>
          <a:prstGeom prst="straightConnector1">
            <a:avLst/>
          </a:prstGeom>
          <a:ln w="571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748374-FB34-D49D-AC74-F3B97A01FE67}"/>
              </a:ext>
            </a:extLst>
          </p:cNvPr>
          <p:cNvSpPr txBox="1"/>
          <p:nvPr/>
        </p:nvSpPr>
        <p:spPr>
          <a:xfrm>
            <a:off x="873" y="1889146"/>
            <a:ext cx="871871" cy="461665"/>
          </a:xfrm>
          <a:prstGeom prst="rect">
            <a:avLst/>
          </a:prstGeom>
          <a:noFill/>
        </p:spPr>
        <p:txBody>
          <a:bodyPr wrap="square" rtlCol="0">
            <a:spAutoFit/>
          </a:bodyPr>
          <a:lstStyle/>
          <a:p>
            <a:pPr algn="ctr"/>
            <a:r>
              <a:rPr lang="en-US" sz="1200" dirty="0"/>
              <a:t>Biggest leverage</a:t>
            </a:r>
          </a:p>
        </p:txBody>
      </p:sp>
      <p:sp>
        <p:nvSpPr>
          <p:cNvPr id="13" name="TextBox 12">
            <a:extLst>
              <a:ext uri="{FF2B5EF4-FFF2-40B4-BE49-F238E27FC236}">
                <a16:creationId xmlns:a16="http://schemas.microsoft.com/office/drawing/2014/main" id="{6CB5FD92-9C65-65FD-3971-77A068B17599}"/>
              </a:ext>
            </a:extLst>
          </p:cNvPr>
          <p:cNvSpPr txBox="1"/>
          <p:nvPr/>
        </p:nvSpPr>
        <p:spPr>
          <a:xfrm>
            <a:off x="873" y="4115006"/>
            <a:ext cx="871871" cy="461665"/>
          </a:xfrm>
          <a:prstGeom prst="rect">
            <a:avLst/>
          </a:prstGeom>
          <a:noFill/>
        </p:spPr>
        <p:txBody>
          <a:bodyPr wrap="square" rtlCol="0">
            <a:spAutoFit/>
          </a:bodyPr>
          <a:lstStyle/>
          <a:p>
            <a:pPr algn="ctr"/>
            <a:r>
              <a:rPr lang="en-US" sz="1200" dirty="0"/>
              <a:t>Least leverage</a:t>
            </a:r>
          </a:p>
        </p:txBody>
      </p:sp>
      <p:sp>
        <p:nvSpPr>
          <p:cNvPr id="3" name="TextBox 2">
            <a:extLst>
              <a:ext uri="{FF2B5EF4-FFF2-40B4-BE49-F238E27FC236}">
                <a16:creationId xmlns:a16="http://schemas.microsoft.com/office/drawing/2014/main" id="{D0D9F898-63CC-256F-752B-71ABA0254313}"/>
              </a:ext>
            </a:extLst>
          </p:cNvPr>
          <p:cNvSpPr txBox="1"/>
          <p:nvPr/>
        </p:nvSpPr>
        <p:spPr>
          <a:xfrm>
            <a:off x="1211665" y="5192954"/>
            <a:ext cx="2493631" cy="369332"/>
          </a:xfrm>
          <a:prstGeom prst="rect">
            <a:avLst/>
          </a:prstGeom>
          <a:noFill/>
        </p:spPr>
        <p:txBody>
          <a:bodyPr wrap="none" rtlCol="0">
            <a:spAutoFit/>
          </a:bodyPr>
          <a:lstStyle/>
          <a:p>
            <a:r>
              <a:rPr lang="en-US" dirty="0">
                <a:solidFill>
                  <a:srgbClr val="FF0000"/>
                </a:solidFill>
              </a:rPr>
              <a:t>What we did in this class</a:t>
            </a:r>
          </a:p>
        </p:txBody>
      </p:sp>
      <p:sp>
        <p:nvSpPr>
          <p:cNvPr id="6" name="Oval 5">
            <a:extLst>
              <a:ext uri="{FF2B5EF4-FFF2-40B4-BE49-F238E27FC236}">
                <a16:creationId xmlns:a16="http://schemas.microsoft.com/office/drawing/2014/main" id="{44AF3938-E607-3D18-2EC6-58051C7A6CAA}"/>
              </a:ext>
            </a:extLst>
          </p:cNvPr>
          <p:cNvSpPr/>
          <p:nvPr/>
        </p:nvSpPr>
        <p:spPr>
          <a:xfrm>
            <a:off x="1211665" y="4049874"/>
            <a:ext cx="465812" cy="7404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7813E79-1C43-3456-2E2B-CA1EA31F7786}"/>
              </a:ext>
            </a:extLst>
          </p:cNvPr>
          <p:cNvCxnSpPr/>
          <p:nvPr/>
        </p:nvCxnSpPr>
        <p:spPr>
          <a:xfrm flipH="1" flipV="1">
            <a:off x="1497820" y="4854359"/>
            <a:ext cx="61474" cy="342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80E66C-C4EB-CFD6-D94D-9039A5708BE7}"/>
              </a:ext>
            </a:extLst>
          </p:cNvPr>
          <p:cNvSpPr txBox="1"/>
          <p:nvPr/>
        </p:nvSpPr>
        <p:spPr>
          <a:xfrm>
            <a:off x="1383742" y="3228703"/>
            <a:ext cx="6241004" cy="646331"/>
          </a:xfrm>
          <a:prstGeom prst="rect">
            <a:avLst/>
          </a:prstGeom>
          <a:noFill/>
        </p:spPr>
        <p:txBody>
          <a:bodyPr wrap="none" rtlCol="0">
            <a:spAutoFit/>
          </a:bodyPr>
          <a:lstStyle/>
          <a:p>
            <a:pPr algn="ctr"/>
            <a:r>
              <a:rPr lang="en-US" dirty="0">
                <a:solidFill>
                  <a:srgbClr val="FF0000"/>
                </a:solidFill>
              </a:rPr>
              <a:t>In many instances the design (1) and available data (2) are given. </a:t>
            </a:r>
          </a:p>
          <a:p>
            <a:pPr algn="ctr"/>
            <a:r>
              <a:rPr lang="en-US" dirty="0">
                <a:solidFill>
                  <a:srgbClr val="FF0000"/>
                </a:solidFill>
              </a:rPr>
              <a:t>But always good to think about possible changes/improvements.</a:t>
            </a:r>
          </a:p>
        </p:txBody>
      </p:sp>
    </p:spTree>
    <p:extLst>
      <p:ext uri="{BB962C8B-B14F-4D97-AF65-F5344CB8AC3E}">
        <p14:creationId xmlns:p14="http://schemas.microsoft.com/office/powerpoint/2010/main" val="1731395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0D9C-9DBE-BF5B-0173-5A8C913CF9E0}"/>
              </a:ext>
            </a:extLst>
          </p:cNvPr>
          <p:cNvSpPr>
            <a:spLocks noGrp="1"/>
          </p:cNvSpPr>
          <p:nvPr>
            <p:ph type="title"/>
          </p:nvPr>
        </p:nvSpPr>
        <p:spPr>
          <a:xfrm>
            <a:off x="304800" y="76200"/>
            <a:ext cx="8534400" cy="628809"/>
          </a:xfrm>
        </p:spPr>
        <p:txBody>
          <a:bodyPr/>
          <a:lstStyle/>
          <a:p>
            <a:r>
              <a:rPr lang="en-US" dirty="0"/>
              <a:t>Examples of High-Leverage Design Decisions</a:t>
            </a:r>
          </a:p>
        </p:txBody>
      </p:sp>
      <p:sp>
        <p:nvSpPr>
          <p:cNvPr id="3" name="TextBox 2">
            <a:extLst>
              <a:ext uri="{FF2B5EF4-FFF2-40B4-BE49-F238E27FC236}">
                <a16:creationId xmlns:a16="http://schemas.microsoft.com/office/drawing/2014/main" id="{5FCF3D49-DBAB-AB9F-B302-7D74484879DE}"/>
              </a:ext>
            </a:extLst>
          </p:cNvPr>
          <p:cNvSpPr txBox="1"/>
          <p:nvPr/>
        </p:nvSpPr>
        <p:spPr>
          <a:xfrm>
            <a:off x="177040" y="652139"/>
            <a:ext cx="8662160" cy="2864887"/>
          </a:xfrm>
          <a:prstGeom prst="rect">
            <a:avLst/>
          </a:prstGeom>
          <a:noFill/>
        </p:spPr>
        <p:txBody>
          <a:bodyPr wrap="square" rtlCol="0">
            <a:spAutoFit/>
          </a:bodyPr>
          <a:lstStyle/>
          <a:p>
            <a:pPr marL="182880" indent="-182880">
              <a:spcBef>
                <a:spcPts val="1500"/>
              </a:spcBef>
              <a:buFont typeface="Arial" panose="020B0604020202020204" pitchFamily="34" charset="0"/>
              <a:buChar char="•"/>
            </a:pPr>
            <a:r>
              <a:rPr lang="en-US" b="1" dirty="0"/>
              <a:t>What entity level? </a:t>
            </a:r>
            <a:r>
              <a:rPr lang="en-US" dirty="0"/>
              <a:t>Account, person, household, email, phone #, mailing address…</a:t>
            </a:r>
          </a:p>
          <a:p>
            <a:pPr marL="182880" indent="-182880">
              <a:spcBef>
                <a:spcPts val="1500"/>
              </a:spcBef>
              <a:buFont typeface="Arial" panose="020B0604020202020204" pitchFamily="34" charset="0"/>
              <a:buChar char="•"/>
            </a:pPr>
            <a:r>
              <a:rPr lang="en-US" b="1" dirty="0"/>
              <a:t>How to treat time? </a:t>
            </a:r>
            <a:r>
              <a:rPr lang="en-US" dirty="0"/>
              <a:t>What frequency? Monthly, weekly, daily, hourly… Irregular frequencies. Mismatched frequencies. How far back in time? How to divide into train, test, validation?</a:t>
            </a:r>
          </a:p>
          <a:p>
            <a:pPr marL="182880" indent="-182880">
              <a:spcBef>
                <a:spcPts val="1000"/>
              </a:spcBef>
              <a:buFont typeface="Arial" panose="020B0604020202020204" pitchFamily="34" charset="0"/>
              <a:buChar char="•"/>
            </a:pPr>
            <a:r>
              <a:rPr lang="en-US" b="1" dirty="0"/>
              <a:t>Model segmentation? </a:t>
            </a:r>
          </a:p>
          <a:p>
            <a:pPr lvl="3">
              <a:spcBef>
                <a:spcPts val="1000"/>
              </a:spcBef>
            </a:pPr>
            <a:r>
              <a:rPr lang="en-US" dirty="0"/>
              <a:t>y = f(x)   or   y = </a:t>
            </a:r>
          </a:p>
          <a:p>
            <a:pPr marL="182880" indent="-182880">
              <a:spcBef>
                <a:spcPts val="3000"/>
              </a:spcBef>
              <a:buFont typeface="Arial" panose="020B0604020202020204" pitchFamily="34" charset="0"/>
              <a:buChar char="•"/>
            </a:pPr>
            <a:r>
              <a:rPr lang="en-US" b="1" dirty="0"/>
              <a:t>How to design the dependent variable?</a:t>
            </a:r>
          </a:p>
        </p:txBody>
      </p:sp>
      <p:grpSp>
        <p:nvGrpSpPr>
          <p:cNvPr id="13" name="Group 12">
            <a:extLst>
              <a:ext uri="{FF2B5EF4-FFF2-40B4-BE49-F238E27FC236}">
                <a16:creationId xmlns:a16="http://schemas.microsoft.com/office/drawing/2014/main" id="{ECEB92AE-47A3-4261-E47C-215726F966AF}"/>
              </a:ext>
            </a:extLst>
          </p:cNvPr>
          <p:cNvGrpSpPr/>
          <p:nvPr/>
        </p:nvGrpSpPr>
        <p:grpSpPr>
          <a:xfrm>
            <a:off x="3130680" y="2242051"/>
            <a:ext cx="5101616" cy="1115690"/>
            <a:chOff x="2639159" y="2797955"/>
            <a:chExt cx="5101616" cy="1115690"/>
          </a:xfrm>
        </p:grpSpPr>
        <p:grpSp>
          <p:nvGrpSpPr>
            <p:cNvPr id="8" name="Group 7">
              <a:extLst>
                <a:ext uri="{FF2B5EF4-FFF2-40B4-BE49-F238E27FC236}">
                  <a16:creationId xmlns:a16="http://schemas.microsoft.com/office/drawing/2014/main" id="{B469A241-589A-ABDA-B418-741B0DDAD342}"/>
                </a:ext>
              </a:extLst>
            </p:cNvPr>
            <p:cNvGrpSpPr/>
            <p:nvPr/>
          </p:nvGrpSpPr>
          <p:grpSpPr>
            <a:xfrm>
              <a:off x="2639159" y="2797955"/>
              <a:ext cx="1007484" cy="1115690"/>
              <a:chOff x="2606309" y="2787004"/>
              <a:chExt cx="1007484" cy="1115690"/>
            </a:xfrm>
          </p:grpSpPr>
          <p:sp>
            <p:nvSpPr>
              <p:cNvPr id="6" name="TextBox 5">
                <a:extLst>
                  <a:ext uri="{FF2B5EF4-FFF2-40B4-BE49-F238E27FC236}">
                    <a16:creationId xmlns:a16="http://schemas.microsoft.com/office/drawing/2014/main" id="{FF4536B9-92C6-FD23-2E1C-52AE1B72E2C8}"/>
                  </a:ext>
                </a:extLst>
              </p:cNvPr>
              <p:cNvSpPr txBox="1"/>
              <p:nvPr/>
            </p:nvSpPr>
            <p:spPr>
              <a:xfrm>
                <a:off x="2732245" y="2787004"/>
                <a:ext cx="881548" cy="1115690"/>
              </a:xfrm>
              <a:prstGeom prst="rect">
                <a:avLst/>
              </a:prstGeom>
              <a:noFill/>
            </p:spPr>
            <p:txBody>
              <a:bodyPr wrap="square" rtlCol="0">
                <a:spAutoFit/>
              </a:bodyPr>
              <a:lstStyle/>
              <a:p>
                <a:pPr>
                  <a:spcBef>
                    <a:spcPts val="1500"/>
                  </a:spcBef>
                </a:pPr>
                <a:r>
                  <a:rPr lang="en-US" dirty="0"/>
                  <a:t>f</a:t>
                </a:r>
                <a:r>
                  <a:rPr lang="en-US" baseline="-25000" dirty="0"/>
                  <a:t>1</a:t>
                </a:r>
                <a:r>
                  <a:rPr lang="en-US" dirty="0"/>
                  <a:t>(x</a:t>
                </a:r>
                <a:r>
                  <a:rPr lang="en-US" baseline="-25000" dirty="0"/>
                  <a:t>1</a:t>
                </a:r>
                <a:r>
                  <a:rPr lang="en-US" dirty="0"/>
                  <a:t>)</a:t>
                </a:r>
              </a:p>
              <a:p>
                <a:pPr>
                  <a:spcBef>
                    <a:spcPts val="1500"/>
                  </a:spcBef>
                </a:pPr>
                <a:r>
                  <a:rPr lang="en-US" dirty="0"/>
                  <a:t>f</a:t>
                </a:r>
                <a:r>
                  <a:rPr lang="en-US" baseline="-25000" dirty="0"/>
                  <a:t>2</a:t>
                </a:r>
                <a:r>
                  <a:rPr lang="en-US" dirty="0"/>
                  <a:t>(x</a:t>
                </a:r>
                <a:r>
                  <a:rPr lang="en-US" baseline="-25000" dirty="0"/>
                  <a:t>2</a:t>
                </a:r>
                <a:r>
                  <a:rPr lang="en-US" dirty="0"/>
                  <a:t>)</a:t>
                </a:r>
              </a:p>
              <a:p>
                <a:endParaRPr lang="en-US" dirty="0"/>
              </a:p>
            </p:txBody>
          </p:sp>
          <p:sp>
            <p:nvSpPr>
              <p:cNvPr id="7" name="Left Brace 6">
                <a:extLst>
                  <a:ext uri="{FF2B5EF4-FFF2-40B4-BE49-F238E27FC236}">
                    <a16:creationId xmlns:a16="http://schemas.microsoft.com/office/drawing/2014/main" id="{5ECC74F4-E8DE-D171-71D1-B98E931DC399}"/>
                  </a:ext>
                </a:extLst>
              </p:cNvPr>
              <p:cNvSpPr/>
              <p:nvPr/>
            </p:nvSpPr>
            <p:spPr>
              <a:xfrm>
                <a:off x="2606309" y="2797954"/>
                <a:ext cx="224494" cy="826792"/>
              </a:xfrm>
              <a:prstGeom prst="lef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 name="TextBox 8">
              <a:extLst>
                <a:ext uri="{FF2B5EF4-FFF2-40B4-BE49-F238E27FC236}">
                  <a16:creationId xmlns:a16="http://schemas.microsoft.com/office/drawing/2014/main" id="{5A5EA569-5932-E8BA-4DC3-CE57A686E301}"/>
                </a:ext>
              </a:extLst>
            </p:cNvPr>
            <p:cNvSpPr txBox="1"/>
            <p:nvPr/>
          </p:nvSpPr>
          <p:spPr>
            <a:xfrm>
              <a:off x="3575468" y="2899135"/>
              <a:ext cx="4165307" cy="646331"/>
            </a:xfrm>
            <a:prstGeom prst="rect">
              <a:avLst/>
            </a:prstGeom>
            <a:noFill/>
          </p:spPr>
          <p:txBody>
            <a:bodyPr wrap="none" rtlCol="0">
              <a:spAutoFit/>
            </a:bodyPr>
            <a:lstStyle/>
            <a:p>
              <a:r>
                <a:rPr lang="en-US" dirty="0"/>
                <a:t>Different models for different populations,</a:t>
              </a:r>
            </a:p>
            <a:p>
              <a:r>
                <a:rPr lang="en-US" dirty="0"/>
                <a:t>likely with a different set of best variables.</a:t>
              </a:r>
            </a:p>
          </p:txBody>
        </p:sp>
      </p:grpSp>
      <p:sp>
        <p:nvSpPr>
          <p:cNvPr id="10" name="TextBox 9">
            <a:extLst>
              <a:ext uri="{FF2B5EF4-FFF2-40B4-BE49-F238E27FC236}">
                <a16:creationId xmlns:a16="http://schemas.microsoft.com/office/drawing/2014/main" id="{17281F85-9AAC-A8CB-DA31-A19A28F34C00}"/>
              </a:ext>
            </a:extLst>
          </p:cNvPr>
          <p:cNvSpPr txBox="1"/>
          <p:nvPr/>
        </p:nvSpPr>
        <p:spPr>
          <a:xfrm>
            <a:off x="1031135" y="3478360"/>
            <a:ext cx="4766946" cy="748923"/>
          </a:xfrm>
          <a:prstGeom prst="rect">
            <a:avLst/>
          </a:prstGeom>
          <a:noFill/>
        </p:spPr>
        <p:txBody>
          <a:bodyPr wrap="none" rtlCol="0">
            <a:spAutoFit/>
          </a:bodyPr>
          <a:lstStyle/>
          <a:p>
            <a:pPr marL="182880" indent="-182880">
              <a:spcBef>
                <a:spcPts val="800"/>
              </a:spcBef>
              <a:buFont typeface="Arial" panose="020B0604020202020204" pitchFamily="34" charset="0"/>
              <a:buChar char="•"/>
            </a:pPr>
            <a:r>
              <a:rPr lang="en-US" dirty="0"/>
              <a:t>Perhaps y = y</a:t>
            </a:r>
            <a:r>
              <a:rPr lang="en-US" baseline="-25000" dirty="0"/>
              <a:t>1</a:t>
            </a:r>
            <a:r>
              <a:rPr lang="en-US" dirty="0"/>
              <a:t> + y</a:t>
            </a:r>
            <a:r>
              <a:rPr lang="en-US" baseline="-25000" dirty="0"/>
              <a:t>2</a:t>
            </a:r>
            <a:r>
              <a:rPr lang="en-US" dirty="0"/>
              <a:t> and model each separately</a:t>
            </a:r>
          </a:p>
          <a:p>
            <a:pPr marL="182880" indent="-182880">
              <a:spcBef>
                <a:spcPts val="800"/>
              </a:spcBef>
              <a:buFont typeface="Arial" panose="020B0604020202020204" pitchFamily="34" charset="0"/>
              <a:buChar char="•"/>
            </a:pPr>
            <a:r>
              <a:rPr lang="en-US" dirty="0"/>
              <a:t>Maybe y = y</a:t>
            </a:r>
            <a:r>
              <a:rPr lang="en-US" baseline="-25000" dirty="0"/>
              <a:t>1</a:t>
            </a:r>
            <a:r>
              <a:rPr lang="en-US" dirty="0"/>
              <a:t> * y</a:t>
            </a:r>
            <a:r>
              <a:rPr lang="en-US" baseline="-25000" dirty="0"/>
              <a:t>2</a:t>
            </a:r>
            <a:r>
              <a:rPr lang="en-US" dirty="0"/>
              <a:t> and model each separately</a:t>
            </a:r>
          </a:p>
        </p:txBody>
      </p:sp>
      <p:sp>
        <p:nvSpPr>
          <p:cNvPr id="11" name="TextBox 10">
            <a:extLst>
              <a:ext uri="{FF2B5EF4-FFF2-40B4-BE49-F238E27FC236}">
                <a16:creationId xmlns:a16="http://schemas.microsoft.com/office/drawing/2014/main" id="{DA6C8DC6-CDC8-96A1-7138-49C4694C6160}"/>
              </a:ext>
            </a:extLst>
          </p:cNvPr>
          <p:cNvSpPr txBox="1"/>
          <p:nvPr/>
        </p:nvSpPr>
        <p:spPr>
          <a:xfrm>
            <a:off x="105670" y="4213026"/>
            <a:ext cx="8932659" cy="2544286"/>
          </a:xfrm>
          <a:prstGeom prst="rect">
            <a:avLst/>
          </a:prstGeom>
          <a:noFill/>
        </p:spPr>
        <p:txBody>
          <a:bodyPr wrap="square" rtlCol="0">
            <a:spAutoFit/>
          </a:bodyPr>
          <a:lstStyle/>
          <a:p>
            <a:r>
              <a:rPr lang="en-US" dirty="0"/>
              <a:t>Examples of thoughtful design of the dependent variable: </a:t>
            </a:r>
          </a:p>
          <a:p>
            <a:pPr marL="182880" indent="-182880">
              <a:spcBef>
                <a:spcPts val="1000"/>
              </a:spcBef>
              <a:buFont typeface="Arial" panose="020B0604020202020204" pitchFamily="34" charset="0"/>
              <a:buChar char="•"/>
            </a:pPr>
            <a:r>
              <a:rPr lang="en-US" dirty="0"/>
              <a:t>Predict Profit y = Revenue - Loss, but predict Revenue and Loss each with their own model?</a:t>
            </a:r>
          </a:p>
          <a:p>
            <a:pPr marL="182880" indent="-182880">
              <a:spcBef>
                <a:spcPts val="1000"/>
              </a:spcBef>
              <a:buFont typeface="Arial" panose="020B0604020202020204" pitchFamily="34" charset="0"/>
              <a:buChar char="•"/>
            </a:pPr>
            <a:r>
              <a:rPr lang="en-US" dirty="0"/>
              <a:t>Predict cross-sell Revenue y = </a:t>
            </a:r>
            <a:r>
              <a:rPr lang="en-US" dirty="0" err="1"/>
              <a:t>Prob</a:t>
            </a:r>
            <a:r>
              <a:rPr lang="en-US" baseline="-25000" dirty="0" err="1"/>
              <a:t>accept</a:t>
            </a:r>
            <a:r>
              <a:rPr lang="en-US" dirty="0"/>
              <a:t> * </a:t>
            </a:r>
            <a:r>
              <a:rPr lang="en-US" dirty="0" err="1"/>
              <a:t>Revenue</a:t>
            </a:r>
            <a:r>
              <a:rPr lang="en-US" baseline="-25000" dirty="0" err="1"/>
              <a:t>if_accept</a:t>
            </a:r>
            <a:r>
              <a:rPr lang="en-US" baseline="-25000" dirty="0"/>
              <a:t>  </a:t>
            </a:r>
            <a:r>
              <a:rPr lang="en-US" dirty="0"/>
              <a:t>and predict each separately?</a:t>
            </a:r>
          </a:p>
          <a:p>
            <a:pPr marL="182880" indent="-182880">
              <a:spcBef>
                <a:spcPts val="1000"/>
              </a:spcBef>
              <a:buFont typeface="Arial" panose="020B0604020202020204" pitchFamily="34" charset="0"/>
              <a:buChar char="•"/>
            </a:pPr>
            <a:r>
              <a:rPr lang="en-US" dirty="0"/>
              <a:t>Predict credit card losses as a fraction of exposure. Citibank first predicts </a:t>
            </a:r>
            <a:r>
              <a:rPr lang="en-US" dirty="0" err="1"/>
              <a:t>Prob</a:t>
            </a:r>
            <a:r>
              <a:rPr lang="en-US" baseline="-25000" dirty="0" err="1"/>
              <a:t>loss</a:t>
            </a:r>
            <a:r>
              <a:rPr lang="en-US" dirty="0"/>
              <a:t>, sorts all accounts by </a:t>
            </a:r>
            <a:r>
              <a:rPr lang="en-US" dirty="0" err="1"/>
              <a:t>Prob</a:t>
            </a:r>
            <a:r>
              <a:rPr lang="en-US" baseline="-25000" dirty="0" err="1"/>
              <a:t>loss</a:t>
            </a:r>
            <a:r>
              <a:rPr lang="en-US" dirty="0"/>
              <a:t>, then calculates loss ratios = </a:t>
            </a:r>
            <a:r>
              <a:rPr lang="en-US" dirty="0">
                <a:latin typeface="Symbol" pitchFamily="2" charset="2"/>
              </a:rPr>
              <a:t>S</a:t>
            </a:r>
            <a:r>
              <a:rPr lang="en-US" dirty="0"/>
              <a:t> losses / </a:t>
            </a:r>
            <a:r>
              <a:rPr lang="en-US" dirty="0">
                <a:latin typeface="Symbol" pitchFamily="2" charset="2"/>
              </a:rPr>
              <a:t>S</a:t>
            </a:r>
            <a:r>
              <a:rPr lang="en-US" dirty="0"/>
              <a:t> card balance. Or predict loss ratio directly.</a:t>
            </a:r>
          </a:p>
          <a:p>
            <a:pPr marL="182880" indent="-182880">
              <a:spcBef>
                <a:spcPts val="1000"/>
              </a:spcBef>
              <a:buFont typeface="Arial" panose="020B0604020202020204" pitchFamily="34" charset="0"/>
              <a:buChar char="•"/>
            </a:pPr>
            <a:r>
              <a:rPr lang="en-US" dirty="0"/>
              <a:t>Others: Cross-sell optimization, matrix approach. 		Stock derivatives pricing.</a:t>
            </a:r>
          </a:p>
        </p:txBody>
      </p:sp>
      <p:sp>
        <p:nvSpPr>
          <p:cNvPr id="4" name="TextBox 3">
            <a:extLst>
              <a:ext uri="{FF2B5EF4-FFF2-40B4-BE49-F238E27FC236}">
                <a16:creationId xmlns:a16="http://schemas.microsoft.com/office/drawing/2014/main" id="{65F39F5F-91B2-9541-9C45-C97D935AA424}"/>
              </a:ext>
            </a:extLst>
          </p:cNvPr>
          <p:cNvSpPr txBox="1"/>
          <p:nvPr/>
        </p:nvSpPr>
        <p:spPr>
          <a:xfrm>
            <a:off x="1625982" y="5971898"/>
            <a:ext cx="2875082" cy="276999"/>
          </a:xfrm>
          <a:prstGeom prst="rect">
            <a:avLst/>
          </a:prstGeom>
          <a:noFill/>
        </p:spPr>
        <p:txBody>
          <a:bodyPr wrap="none" rtlCol="0">
            <a:spAutoFit/>
          </a:bodyPr>
          <a:lstStyle/>
          <a:p>
            <a:r>
              <a:rPr lang="en-US" sz="1200" dirty="0">
                <a:solidFill>
                  <a:srgbClr val="FF0000"/>
                </a:solidFill>
              </a:rPr>
              <a:t>How we started first company, CASA, 1995.</a:t>
            </a:r>
          </a:p>
        </p:txBody>
      </p:sp>
      <p:sp>
        <p:nvSpPr>
          <p:cNvPr id="5" name="TextBox 4">
            <a:extLst>
              <a:ext uri="{FF2B5EF4-FFF2-40B4-BE49-F238E27FC236}">
                <a16:creationId xmlns:a16="http://schemas.microsoft.com/office/drawing/2014/main" id="{2CB8939E-96D8-B9B2-D17B-3677133EBA1F}"/>
              </a:ext>
            </a:extLst>
          </p:cNvPr>
          <p:cNvSpPr txBox="1"/>
          <p:nvPr/>
        </p:nvSpPr>
        <p:spPr>
          <a:xfrm>
            <a:off x="1327495" y="6581001"/>
            <a:ext cx="3168753" cy="276999"/>
          </a:xfrm>
          <a:prstGeom prst="rect">
            <a:avLst/>
          </a:prstGeom>
          <a:noFill/>
        </p:spPr>
        <p:txBody>
          <a:bodyPr wrap="none" rtlCol="0">
            <a:spAutoFit/>
          </a:bodyPr>
          <a:lstStyle/>
          <a:p>
            <a:r>
              <a:rPr lang="en-US" sz="1200" dirty="0">
                <a:solidFill>
                  <a:srgbClr val="FF0000"/>
                </a:solidFill>
              </a:rPr>
              <a:t>How we sold first company, CASA to HNC, 2000.</a:t>
            </a:r>
          </a:p>
        </p:txBody>
      </p:sp>
      <p:sp>
        <p:nvSpPr>
          <p:cNvPr id="12" name="TextBox 11">
            <a:extLst>
              <a:ext uri="{FF2B5EF4-FFF2-40B4-BE49-F238E27FC236}">
                <a16:creationId xmlns:a16="http://schemas.microsoft.com/office/drawing/2014/main" id="{06667907-028A-8B91-60C8-E20FE68E4BFF}"/>
              </a:ext>
            </a:extLst>
          </p:cNvPr>
          <p:cNvSpPr txBox="1"/>
          <p:nvPr/>
        </p:nvSpPr>
        <p:spPr>
          <a:xfrm>
            <a:off x="4948315" y="6581001"/>
            <a:ext cx="3681008" cy="276999"/>
          </a:xfrm>
          <a:prstGeom prst="rect">
            <a:avLst/>
          </a:prstGeom>
          <a:noFill/>
        </p:spPr>
        <p:txBody>
          <a:bodyPr wrap="none" rtlCol="0">
            <a:spAutoFit/>
          </a:bodyPr>
          <a:lstStyle/>
          <a:p>
            <a:r>
              <a:rPr lang="en-US" sz="1200" dirty="0">
                <a:solidFill>
                  <a:srgbClr val="FF0000"/>
                </a:solidFill>
              </a:rPr>
              <a:t>Why Morgan Stanley bought third company, LACG,2005.</a:t>
            </a:r>
          </a:p>
        </p:txBody>
      </p:sp>
      <p:sp>
        <p:nvSpPr>
          <p:cNvPr id="14" name="TextBox 13">
            <a:extLst>
              <a:ext uri="{FF2B5EF4-FFF2-40B4-BE49-F238E27FC236}">
                <a16:creationId xmlns:a16="http://schemas.microsoft.com/office/drawing/2014/main" id="{83C26FC1-76A1-F80D-24D7-ACE3225679AB}"/>
              </a:ext>
            </a:extLst>
          </p:cNvPr>
          <p:cNvSpPr txBox="1"/>
          <p:nvPr/>
        </p:nvSpPr>
        <p:spPr>
          <a:xfrm>
            <a:off x="5375783" y="3379311"/>
            <a:ext cx="3066990" cy="461665"/>
          </a:xfrm>
          <a:prstGeom prst="rect">
            <a:avLst/>
          </a:prstGeom>
          <a:noFill/>
        </p:spPr>
        <p:txBody>
          <a:bodyPr wrap="square" rtlCol="0">
            <a:spAutoFit/>
          </a:bodyPr>
          <a:lstStyle/>
          <a:p>
            <a:pPr algn="ctr"/>
            <a:r>
              <a:rPr lang="en-US" sz="1200" dirty="0">
                <a:solidFill>
                  <a:srgbClr val="FF0000"/>
                </a:solidFill>
              </a:rPr>
              <a:t>Fairly common and tends to work well when the drivers of y1 and y2 are different.</a:t>
            </a:r>
          </a:p>
        </p:txBody>
      </p:sp>
      <p:sp>
        <p:nvSpPr>
          <p:cNvPr id="15" name="TextBox 14">
            <a:extLst>
              <a:ext uri="{FF2B5EF4-FFF2-40B4-BE49-F238E27FC236}">
                <a16:creationId xmlns:a16="http://schemas.microsoft.com/office/drawing/2014/main" id="{F5A078B6-D05F-9A51-477B-BB2530330BE1}"/>
              </a:ext>
            </a:extLst>
          </p:cNvPr>
          <p:cNvSpPr txBox="1"/>
          <p:nvPr/>
        </p:nvSpPr>
        <p:spPr>
          <a:xfrm>
            <a:off x="5594565" y="3915593"/>
            <a:ext cx="3360215" cy="276999"/>
          </a:xfrm>
          <a:prstGeom prst="rect">
            <a:avLst/>
          </a:prstGeom>
          <a:noFill/>
        </p:spPr>
        <p:txBody>
          <a:bodyPr wrap="none" rtlCol="0">
            <a:spAutoFit/>
          </a:bodyPr>
          <a:lstStyle/>
          <a:p>
            <a:r>
              <a:rPr lang="en-US" sz="1200" dirty="0">
                <a:solidFill>
                  <a:srgbClr val="FF0000"/>
                </a:solidFill>
              </a:rPr>
              <a:t>Multiplying models can substantially increase error.</a:t>
            </a:r>
          </a:p>
        </p:txBody>
      </p:sp>
    </p:spTree>
    <p:extLst>
      <p:ext uri="{BB962C8B-B14F-4D97-AF65-F5344CB8AC3E}">
        <p14:creationId xmlns:p14="http://schemas.microsoft.com/office/powerpoint/2010/main" val="112514351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8DAC-ABAD-5C2E-99C7-5A36AD1E01C0}"/>
              </a:ext>
            </a:extLst>
          </p:cNvPr>
          <p:cNvSpPr>
            <a:spLocks noGrp="1"/>
          </p:cNvSpPr>
          <p:nvPr>
            <p:ph type="title"/>
          </p:nvPr>
        </p:nvSpPr>
        <p:spPr>
          <a:xfrm>
            <a:off x="131554" y="-12239"/>
            <a:ext cx="7886700" cy="757996"/>
          </a:xfrm>
        </p:spPr>
        <p:txBody>
          <a:bodyPr/>
          <a:lstStyle/>
          <a:p>
            <a:r>
              <a:rPr lang="en-US" dirty="0"/>
              <a:t>What You’ve Done/Learned </a:t>
            </a:r>
          </a:p>
        </p:txBody>
      </p:sp>
      <p:sp>
        <p:nvSpPr>
          <p:cNvPr id="3" name="Content Placeholder 2">
            <a:extLst>
              <a:ext uri="{FF2B5EF4-FFF2-40B4-BE49-F238E27FC236}">
                <a16:creationId xmlns:a16="http://schemas.microsoft.com/office/drawing/2014/main" id="{04C9FCCC-1AF2-FBFA-C6CE-58919C5D28EA}"/>
              </a:ext>
            </a:extLst>
          </p:cNvPr>
          <p:cNvSpPr>
            <a:spLocks noGrp="1"/>
          </p:cNvSpPr>
          <p:nvPr>
            <p:ph idx="1"/>
          </p:nvPr>
        </p:nvSpPr>
        <p:spPr>
          <a:xfrm>
            <a:off x="121466" y="563972"/>
            <a:ext cx="8656028" cy="6406275"/>
          </a:xfrm>
        </p:spPr>
        <p:txBody>
          <a:bodyPr>
            <a:noAutofit/>
          </a:bodyPr>
          <a:lstStyle/>
          <a:p>
            <a:pPr>
              <a:lnSpc>
                <a:spcPct val="120000"/>
              </a:lnSpc>
              <a:spcBef>
                <a:spcPts val="400"/>
              </a:spcBef>
            </a:pPr>
            <a:r>
              <a:rPr lang="en-US" sz="1300" b="1" dirty="0"/>
              <a:t>How to approach a fraud problem</a:t>
            </a:r>
          </a:p>
          <a:p>
            <a:pPr lvl="1">
              <a:lnSpc>
                <a:spcPct val="120000"/>
              </a:lnSpc>
              <a:spcBef>
                <a:spcPts val="0"/>
              </a:spcBef>
            </a:pPr>
            <a:r>
              <a:rPr lang="en-US" sz="1300" dirty="0"/>
              <a:t>Ask lots of questions, understand the fraud dynamics and the data.</a:t>
            </a:r>
          </a:p>
          <a:p>
            <a:pPr>
              <a:lnSpc>
                <a:spcPct val="120000"/>
              </a:lnSpc>
              <a:spcBef>
                <a:spcPts val="400"/>
              </a:spcBef>
            </a:pPr>
            <a:r>
              <a:rPr lang="en-US" sz="1300" b="1" dirty="0"/>
              <a:t>How to process messy, raw data</a:t>
            </a:r>
          </a:p>
          <a:p>
            <a:pPr lvl="1">
              <a:lnSpc>
                <a:spcPct val="120000"/>
              </a:lnSpc>
              <a:spcBef>
                <a:spcPts val="0"/>
              </a:spcBef>
            </a:pPr>
            <a:r>
              <a:rPr lang="en-US" sz="1300" dirty="0"/>
              <a:t>Explore the data, do a DQR, interact with the data provider. Clean data: exclusions, imputation, outliers.</a:t>
            </a:r>
          </a:p>
          <a:p>
            <a:pPr>
              <a:lnSpc>
                <a:spcPct val="120000"/>
              </a:lnSpc>
              <a:spcBef>
                <a:spcPts val="400"/>
              </a:spcBef>
            </a:pPr>
            <a:r>
              <a:rPr lang="en-US" sz="1300" b="1" dirty="0"/>
              <a:t>How to build expert variables</a:t>
            </a:r>
          </a:p>
          <a:p>
            <a:pPr lvl="1">
              <a:lnSpc>
                <a:spcPct val="120000"/>
              </a:lnSpc>
              <a:spcBef>
                <a:spcPts val="0"/>
              </a:spcBef>
            </a:pPr>
            <a:r>
              <a:rPr lang="en-US" sz="1300" dirty="0"/>
              <a:t>Listen to the domain experts, think about combinations of fields that can indicate fraud. Use entities, groupings (linking), ratios, normalizations, profiles (typical behaviors).</a:t>
            </a:r>
          </a:p>
          <a:p>
            <a:pPr lvl="1">
              <a:lnSpc>
                <a:spcPct val="120000"/>
              </a:lnSpc>
              <a:spcBef>
                <a:spcPts val="0"/>
              </a:spcBef>
            </a:pPr>
            <a:r>
              <a:rPr lang="en-US" sz="1300" dirty="0"/>
              <a:t>Transform categorical fields into numeric variables via dummy variables (OK) and/or target encoding (better).</a:t>
            </a:r>
          </a:p>
          <a:p>
            <a:pPr>
              <a:lnSpc>
                <a:spcPct val="120000"/>
              </a:lnSpc>
              <a:spcBef>
                <a:spcPts val="400"/>
              </a:spcBef>
            </a:pPr>
            <a:r>
              <a:rPr lang="en-US" sz="1300" b="1" dirty="0"/>
              <a:t>Feature selection/Dimensionality reduction</a:t>
            </a:r>
          </a:p>
          <a:p>
            <a:pPr lvl="1">
              <a:lnSpc>
                <a:spcPct val="120000"/>
              </a:lnSpc>
              <a:spcBef>
                <a:spcPts val="0"/>
              </a:spcBef>
            </a:pPr>
            <a:r>
              <a:rPr lang="en-US" sz="1300" dirty="0"/>
              <a:t>Supervised: Filter followed by wrapper. Get down to a few 10’s of variables sorted by multivariate importance.</a:t>
            </a:r>
          </a:p>
          <a:p>
            <a:pPr lvl="1">
              <a:lnSpc>
                <a:spcPct val="120000"/>
              </a:lnSpc>
              <a:spcBef>
                <a:spcPts val="0"/>
              </a:spcBef>
            </a:pPr>
            <a:r>
              <a:rPr lang="en-US" sz="1300" dirty="0"/>
              <a:t>Unsupervised: z scale, PCA, keep just a few PCs, z scale again.</a:t>
            </a:r>
          </a:p>
          <a:p>
            <a:pPr>
              <a:lnSpc>
                <a:spcPct val="120000"/>
              </a:lnSpc>
              <a:spcBef>
                <a:spcPts val="400"/>
              </a:spcBef>
            </a:pPr>
            <a:r>
              <a:rPr lang="en-US" sz="1300" b="1" dirty="0"/>
              <a:t>Build preliminary models</a:t>
            </a:r>
          </a:p>
          <a:p>
            <a:pPr lvl="1">
              <a:lnSpc>
                <a:spcPct val="120000"/>
              </a:lnSpc>
              <a:spcBef>
                <a:spcPts val="0"/>
              </a:spcBef>
            </a:pPr>
            <a:r>
              <a:rPr lang="en-US" sz="1300" dirty="0"/>
              <a:t>Supervised: Build a linear baseline model. Explore several nonlinear algorithms.</a:t>
            </a:r>
          </a:p>
          <a:p>
            <a:pPr lvl="1">
              <a:lnSpc>
                <a:spcPct val="120000"/>
              </a:lnSpc>
              <a:spcBef>
                <a:spcPts val="0"/>
              </a:spcBef>
            </a:pPr>
            <a:r>
              <a:rPr lang="en-US" sz="1300" dirty="0"/>
              <a:t>Unsupervised: either a </a:t>
            </a:r>
            <a:r>
              <a:rPr lang="en-US" sz="1300" dirty="0" err="1"/>
              <a:t>zscore</a:t>
            </a:r>
            <a:r>
              <a:rPr lang="en-US" sz="1300" dirty="0"/>
              <a:t> outlier or autoencoder</a:t>
            </a:r>
          </a:p>
          <a:p>
            <a:pPr>
              <a:lnSpc>
                <a:spcPct val="120000"/>
              </a:lnSpc>
              <a:spcBef>
                <a:spcPts val="400"/>
              </a:spcBef>
            </a:pPr>
            <a:r>
              <a:rPr lang="en-US" sz="1300" b="1" dirty="0"/>
              <a:t>Select, tune and finalize your model</a:t>
            </a:r>
          </a:p>
          <a:p>
            <a:pPr lvl="1">
              <a:lnSpc>
                <a:spcPct val="120000"/>
              </a:lnSpc>
              <a:spcBef>
                <a:spcPts val="0"/>
              </a:spcBef>
            </a:pPr>
            <a:r>
              <a:rPr lang="en-US" sz="1300" dirty="0"/>
              <a:t>Tune: Start with minimal complexity. Increase until overfitting. Back off to where train just a little better than test.</a:t>
            </a:r>
          </a:p>
          <a:p>
            <a:pPr lvl="1">
              <a:lnSpc>
                <a:spcPct val="120000"/>
              </a:lnSpc>
              <a:spcBef>
                <a:spcPts val="0"/>
              </a:spcBef>
            </a:pPr>
            <a:r>
              <a:rPr lang="en-US" sz="1300" dirty="0"/>
              <a:t>Supervised: Build tables and financials for the report.</a:t>
            </a:r>
          </a:p>
          <a:p>
            <a:pPr lvl="1">
              <a:lnSpc>
                <a:spcPct val="120000"/>
              </a:lnSpc>
              <a:spcBef>
                <a:spcPts val="0"/>
              </a:spcBef>
            </a:pPr>
            <a:r>
              <a:rPr lang="en-US" sz="1300" dirty="0"/>
              <a:t>Unsupervised: iterate with the domain experts/investigators. Adjust exclusions, variables.</a:t>
            </a:r>
          </a:p>
          <a:p>
            <a:pPr>
              <a:lnSpc>
                <a:spcPct val="120000"/>
              </a:lnSpc>
              <a:spcBef>
                <a:spcPts val="400"/>
              </a:spcBef>
            </a:pPr>
            <a:r>
              <a:rPr lang="en-US" sz="1300" b="1" dirty="0"/>
              <a:t>Write and deliver the report</a:t>
            </a:r>
          </a:p>
          <a:p>
            <a:pPr lvl="1">
              <a:lnSpc>
                <a:spcPct val="120000"/>
              </a:lnSpc>
              <a:spcBef>
                <a:spcPts val="0"/>
              </a:spcBef>
            </a:pPr>
            <a:r>
              <a:rPr lang="en-US" sz="1300" dirty="0"/>
              <a:t>The report describes all the steps you did in enough detail for someone to reproduce everything.</a:t>
            </a:r>
          </a:p>
          <a:p>
            <a:pPr>
              <a:lnSpc>
                <a:spcPct val="120000"/>
              </a:lnSpc>
              <a:spcBef>
                <a:spcPts val="400"/>
              </a:spcBef>
            </a:pPr>
            <a:r>
              <a:rPr lang="en-US" sz="1300" b="1" dirty="0"/>
              <a:t>Machine Learning and other topics: </a:t>
            </a:r>
            <a:r>
              <a:rPr lang="en-US" sz="1300" dirty="0"/>
              <a:t>trees, forests, boosting, ensembles, stacking, neural nets, clustering, avoiding overfitting, cross validation, objective function, fitness landscape, regularization, local minima, model tuning, PCA, score scaling, distance measures, fuzzy matching, score calibration, model compliance, reject inference, credit models.</a:t>
            </a:r>
          </a:p>
        </p:txBody>
      </p:sp>
      <p:sp>
        <p:nvSpPr>
          <p:cNvPr id="4" name="Slide Number Placeholder 3">
            <a:extLst>
              <a:ext uri="{FF2B5EF4-FFF2-40B4-BE49-F238E27FC236}">
                <a16:creationId xmlns:a16="http://schemas.microsoft.com/office/drawing/2014/main" id="{56028AAB-43C9-6BAA-1895-38068AB821B3}"/>
              </a:ext>
            </a:extLst>
          </p:cNvPr>
          <p:cNvSpPr>
            <a:spLocks noGrp="1"/>
          </p:cNvSpPr>
          <p:nvPr>
            <p:ph type="sldNum" sz="quarter" idx="12"/>
          </p:nvPr>
        </p:nvSpPr>
        <p:spPr/>
        <p:txBody>
          <a:bodyPr/>
          <a:lstStyle/>
          <a:p>
            <a:fld id="{7A36B5B0-EE93-4A40-8631-0F2B79BA9B92}" type="slidenum">
              <a:rPr lang="en-US" smtClean="0"/>
              <a:t>72</a:t>
            </a:fld>
            <a:endParaRPr lang="en-US"/>
          </a:p>
        </p:txBody>
      </p:sp>
      <p:sp>
        <p:nvSpPr>
          <p:cNvPr id="5" name="TextBox 4">
            <a:extLst>
              <a:ext uri="{FF2B5EF4-FFF2-40B4-BE49-F238E27FC236}">
                <a16:creationId xmlns:a16="http://schemas.microsoft.com/office/drawing/2014/main" id="{4FE1BA9C-AACA-A308-3405-76C740F60776}"/>
              </a:ext>
            </a:extLst>
          </p:cNvPr>
          <p:cNvSpPr txBox="1"/>
          <p:nvPr/>
        </p:nvSpPr>
        <p:spPr>
          <a:xfrm>
            <a:off x="6680546" y="96676"/>
            <a:ext cx="1915909" cy="369332"/>
          </a:xfrm>
          <a:prstGeom prst="rect">
            <a:avLst/>
          </a:prstGeom>
          <a:noFill/>
        </p:spPr>
        <p:txBody>
          <a:bodyPr wrap="none" rtlCol="0">
            <a:spAutoFit/>
          </a:bodyPr>
          <a:lstStyle/>
          <a:p>
            <a:r>
              <a:rPr lang="en-US" dirty="0">
                <a:solidFill>
                  <a:srgbClr val="FF0000"/>
                </a:solidFill>
              </a:rPr>
              <a:t>FINAL CLASS SLIDE</a:t>
            </a:r>
          </a:p>
        </p:txBody>
      </p:sp>
    </p:spTree>
    <p:extLst>
      <p:ext uri="{BB962C8B-B14F-4D97-AF65-F5344CB8AC3E}">
        <p14:creationId xmlns:p14="http://schemas.microsoft.com/office/powerpoint/2010/main" val="407451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What is a Credit Score?</a:t>
            </a:r>
          </a:p>
        </p:txBody>
      </p:sp>
      <p:sp>
        <p:nvSpPr>
          <p:cNvPr id="4" name="Slide Number Placeholder 3"/>
          <p:cNvSpPr>
            <a:spLocks noGrp="1"/>
          </p:cNvSpPr>
          <p:nvPr>
            <p:ph type="sldNum" sz="quarter" idx="12"/>
          </p:nvPr>
        </p:nvSpPr>
        <p:spPr/>
        <p:txBody>
          <a:bodyPr/>
          <a:lstStyle/>
          <a:p>
            <a:fld id="{88CD9788-50B9-FE4F-BD86-303CACCBE7E1}" type="slidenum">
              <a:rPr lang="en-US" smtClean="0"/>
              <a:t>8</a:t>
            </a:fld>
            <a:endParaRPr lang="en-US"/>
          </a:p>
        </p:txBody>
      </p:sp>
      <p:sp>
        <p:nvSpPr>
          <p:cNvPr id="5" name="Content Placeholder 2">
            <a:extLst>
              <a:ext uri="{FF2B5EF4-FFF2-40B4-BE49-F238E27FC236}">
                <a16:creationId xmlns:a16="http://schemas.microsoft.com/office/drawing/2014/main" id="{4B845D52-8DC3-115C-895A-EC0B733B7737}"/>
              </a:ext>
            </a:extLst>
          </p:cNvPr>
          <p:cNvSpPr>
            <a:spLocks noGrp="1"/>
          </p:cNvSpPr>
          <p:nvPr>
            <p:ph idx="1"/>
          </p:nvPr>
        </p:nvSpPr>
        <p:spPr>
          <a:xfrm>
            <a:off x="152205" y="1112594"/>
            <a:ext cx="8795653" cy="5426319"/>
          </a:xfrm>
        </p:spPr>
        <p:txBody>
          <a:bodyPr>
            <a:normAutofit fontScale="92500" lnSpcReduction="10000"/>
          </a:bodyPr>
          <a:lstStyle/>
          <a:p>
            <a:r>
              <a:rPr lang="en-US" sz="2000" dirty="0"/>
              <a:t>A credit score predicts the likelihood that a person will pay back a “loan”.</a:t>
            </a:r>
          </a:p>
          <a:p>
            <a:r>
              <a:rPr lang="en-US" sz="2000" dirty="0"/>
              <a:t>“Loans” include</a:t>
            </a:r>
          </a:p>
          <a:p>
            <a:pPr lvl="1"/>
            <a:r>
              <a:rPr lang="en-US" sz="1600" dirty="0"/>
              <a:t>$’s lent, like for a mortgage, auto, student, home improvement…</a:t>
            </a:r>
          </a:p>
          <a:p>
            <a:pPr lvl="1"/>
            <a:r>
              <a:rPr lang="en-US" sz="1600" dirty="0"/>
              <a:t>Services paid for after they’re used, like a credit card, BNPL, phone usage, utilities, Netflix, medical, …</a:t>
            </a:r>
          </a:p>
          <a:p>
            <a:pPr lvl="1"/>
            <a:endParaRPr lang="en-US" sz="1600" dirty="0"/>
          </a:p>
          <a:p>
            <a:r>
              <a:rPr lang="en-US" sz="2000" dirty="0"/>
              <a:t>Credit scores are used for</a:t>
            </a:r>
          </a:p>
          <a:p>
            <a:pPr lvl="1"/>
            <a:r>
              <a:rPr lang="en-US" sz="1600" dirty="0"/>
              <a:t>New account origination: </a:t>
            </a:r>
            <a:r>
              <a:rPr lang="en-US" sz="1600" b="1" dirty="0"/>
              <a:t>application score</a:t>
            </a:r>
            <a:r>
              <a:rPr lang="en-US" sz="1600" dirty="0"/>
              <a:t>. This scores an </a:t>
            </a:r>
            <a:r>
              <a:rPr lang="en-US" sz="1600" i="1" dirty="0"/>
              <a:t>application</a:t>
            </a:r>
            <a:r>
              <a:rPr lang="en-US" sz="1600" dirty="0"/>
              <a:t>.</a:t>
            </a:r>
          </a:p>
          <a:p>
            <a:pPr lvl="1"/>
            <a:r>
              <a:rPr lang="en-US" sz="1600" dirty="0"/>
              <a:t>Likelihood that an existing account will continue to pay: </a:t>
            </a:r>
            <a:r>
              <a:rPr lang="en-US" sz="1600" b="1" dirty="0"/>
              <a:t>behavior score</a:t>
            </a:r>
            <a:r>
              <a:rPr lang="en-US" sz="1600" dirty="0"/>
              <a:t>. This scores an </a:t>
            </a:r>
            <a:r>
              <a:rPr lang="en-US" sz="1600" i="1" dirty="0"/>
              <a:t>existing account that’s not already delinquent</a:t>
            </a:r>
            <a:r>
              <a:rPr lang="en-US" sz="1600" dirty="0"/>
              <a:t>.</a:t>
            </a:r>
          </a:p>
          <a:p>
            <a:pPr lvl="1"/>
            <a:r>
              <a:rPr lang="en-US" sz="1600" dirty="0"/>
              <a:t>Likelihood that a delinquent account will be paid: </a:t>
            </a:r>
            <a:r>
              <a:rPr lang="en-US" sz="1600" b="1" dirty="0"/>
              <a:t>collections score</a:t>
            </a:r>
            <a:r>
              <a:rPr lang="en-US" sz="1600" dirty="0"/>
              <a:t>. This scores a </a:t>
            </a:r>
            <a:r>
              <a:rPr lang="en-US" sz="1600" i="1" dirty="0"/>
              <a:t>delinquent account</a:t>
            </a:r>
            <a:r>
              <a:rPr lang="en-US" sz="1600" dirty="0"/>
              <a:t>.</a:t>
            </a:r>
          </a:p>
          <a:p>
            <a:pPr lvl="1"/>
            <a:r>
              <a:rPr lang="en-US" sz="1600" dirty="0"/>
              <a:t>“Reputation” measurement of a person for apartment, employment, security clearance, insurance… Typical </a:t>
            </a:r>
            <a:r>
              <a:rPr lang="en-US" sz="1600" b="1" dirty="0"/>
              <a:t>FICO-like score. </a:t>
            </a:r>
            <a:r>
              <a:rPr lang="en-US" sz="1600" dirty="0"/>
              <a:t>This scores a </a:t>
            </a:r>
            <a:r>
              <a:rPr lang="en-US" sz="1600" i="1" dirty="0"/>
              <a:t>person</a:t>
            </a:r>
            <a:r>
              <a:rPr lang="en-US" sz="1600" dirty="0"/>
              <a:t>.</a:t>
            </a:r>
          </a:p>
          <a:p>
            <a:pPr lvl="1"/>
            <a:endParaRPr lang="en-US" sz="1600" dirty="0"/>
          </a:p>
          <a:p>
            <a:r>
              <a:rPr lang="en-US" sz="2000" dirty="0"/>
              <a:t>These different types of scores are all built differently, primarily in the design. Some important design issues:</a:t>
            </a:r>
          </a:p>
          <a:p>
            <a:pPr lvl="1"/>
            <a:r>
              <a:rPr lang="en-US" sz="1600" dirty="0"/>
              <a:t>The thing being scored (application, existing account or person)</a:t>
            </a:r>
          </a:p>
          <a:p>
            <a:pPr lvl="1"/>
            <a:r>
              <a:rPr lang="en-US" sz="1600" dirty="0"/>
              <a:t>The data that goes into the score</a:t>
            </a:r>
          </a:p>
          <a:p>
            <a:pPr lvl="1"/>
            <a:r>
              <a:rPr lang="en-US" sz="1600" dirty="0"/>
              <a:t>What records are used to build the score</a:t>
            </a:r>
          </a:p>
          <a:p>
            <a:pPr lvl="1"/>
            <a:r>
              <a:rPr lang="en-US" sz="1600" dirty="0"/>
              <a:t>How to define the target/dependent variable</a:t>
            </a:r>
          </a:p>
          <a:p>
            <a:pPr lvl="1"/>
            <a:r>
              <a:rPr lang="en-US" sz="1600" dirty="0"/>
              <a:t>How to treat time</a:t>
            </a:r>
          </a:p>
          <a:p>
            <a:pPr lvl="1"/>
            <a:endParaRPr lang="en-US" sz="1200" dirty="0"/>
          </a:p>
          <a:p>
            <a:endParaRPr lang="en-US" dirty="0"/>
          </a:p>
          <a:p>
            <a:endParaRPr lang="en-US" dirty="0"/>
          </a:p>
          <a:p>
            <a:endParaRPr lang="en-US" dirty="0"/>
          </a:p>
        </p:txBody>
      </p:sp>
    </p:spTree>
    <p:extLst>
      <p:ext uri="{BB962C8B-B14F-4D97-AF65-F5344CB8AC3E}">
        <p14:creationId xmlns:p14="http://schemas.microsoft.com/office/powerpoint/2010/main" val="180717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16" y="142143"/>
            <a:ext cx="7886700" cy="810531"/>
          </a:xfrm>
        </p:spPr>
        <p:txBody>
          <a:bodyPr>
            <a:normAutofit/>
          </a:bodyPr>
          <a:lstStyle/>
          <a:p>
            <a:r>
              <a:rPr lang="en-US" dirty="0">
                <a:latin typeface="+mn-lt"/>
              </a:rPr>
              <a:t>Some History of Credit Scoring</a:t>
            </a:r>
          </a:p>
        </p:txBody>
      </p:sp>
      <p:sp>
        <p:nvSpPr>
          <p:cNvPr id="4" name="Slide Number Placeholder 3"/>
          <p:cNvSpPr>
            <a:spLocks noGrp="1"/>
          </p:cNvSpPr>
          <p:nvPr>
            <p:ph type="sldNum" sz="quarter" idx="12"/>
          </p:nvPr>
        </p:nvSpPr>
        <p:spPr/>
        <p:txBody>
          <a:bodyPr/>
          <a:lstStyle/>
          <a:p>
            <a:fld id="{88CD9788-50B9-FE4F-BD86-303CACCBE7E1}" type="slidenum">
              <a:rPr lang="en-US" smtClean="0"/>
              <a:t>9</a:t>
            </a:fld>
            <a:endParaRPr lang="en-US"/>
          </a:p>
        </p:txBody>
      </p:sp>
      <p:sp>
        <p:nvSpPr>
          <p:cNvPr id="5" name="Content Placeholder 2">
            <a:extLst>
              <a:ext uri="{FF2B5EF4-FFF2-40B4-BE49-F238E27FC236}">
                <a16:creationId xmlns:a16="http://schemas.microsoft.com/office/drawing/2014/main" id="{7B4FCF0A-8FE4-39DC-D22E-DD24010A3D86}"/>
              </a:ext>
            </a:extLst>
          </p:cNvPr>
          <p:cNvSpPr>
            <a:spLocks noGrp="1"/>
          </p:cNvSpPr>
          <p:nvPr>
            <p:ph idx="1"/>
          </p:nvPr>
        </p:nvSpPr>
        <p:spPr>
          <a:xfrm>
            <a:off x="276957" y="1289538"/>
            <a:ext cx="8656028" cy="5426319"/>
          </a:xfrm>
        </p:spPr>
        <p:txBody>
          <a:bodyPr>
            <a:normAutofit/>
          </a:bodyPr>
          <a:lstStyle/>
          <a:p>
            <a:pPr marL="182880" indent="-182880">
              <a:lnSpc>
                <a:spcPct val="100000"/>
              </a:lnSpc>
            </a:pPr>
            <a:r>
              <a:rPr lang="en-US" sz="2000" dirty="0"/>
              <a:t>Lending was mostly manual and judgmental before the 1950’s.</a:t>
            </a:r>
          </a:p>
          <a:p>
            <a:pPr marL="182880" indent="-182880">
              <a:lnSpc>
                <a:spcPct val="100000"/>
              </a:lnSpc>
            </a:pPr>
            <a:r>
              <a:rPr lang="en-US" sz="2000" dirty="0"/>
              <a:t>Statistically-built score models/scorecards used from the late 1950’s. These were built both in-house and by vendors (e.g., FICO).</a:t>
            </a:r>
          </a:p>
          <a:p>
            <a:pPr marL="182880" indent="-182880">
              <a:lnSpc>
                <a:spcPct val="100000"/>
              </a:lnSpc>
            </a:pPr>
            <a:r>
              <a:rPr lang="en-US" sz="2000" dirty="0"/>
              <a:t>FICO introduces a general-purpose application credit score in 1989.</a:t>
            </a:r>
          </a:p>
          <a:p>
            <a:pPr marL="182880" indent="-182880">
              <a:lnSpc>
                <a:spcPct val="100000"/>
              </a:lnSpc>
            </a:pPr>
            <a:r>
              <a:rPr lang="en-US" sz="2000" dirty="0"/>
              <a:t>Many large banks continue to build their own versions for both applications and existing accounts, along with outside vendors (FICO, many others)</a:t>
            </a:r>
          </a:p>
          <a:p>
            <a:pPr marL="182880" indent="-182880">
              <a:lnSpc>
                <a:spcPct val="100000"/>
              </a:lnSpc>
            </a:pPr>
            <a:r>
              <a:rPr lang="en-US" sz="2000" dirty="0"/>
              <a:t>Around 2010 alternative credit scores became desired. Alterative meaning they used alternative data besides just application, account and/or bureau. Example alternative data sets: utility payments, rent payments, identity information, social network data…</a:t>
            </a:r>
          </a:p>
          <a:p>
            <a:pPr marL="182880" indent="-182880">
              <a:lnSpc>
                <a:spcPct val="100000"/>
              </a:lnSpc>
            </a:pPr>
            <a:r>
              <a:rPr lang="en-US" sz="2000" dirty="0"/>
              <a:t>Also around 2010 nonlinear machine learning models became acceptable to regulators and expanded the sophistication of tools used for model building. Up until this point credit scores were mostly logistic regressions. Now they include many nonlinear machine learning algorithms like boosted trees, random forests, and neural nets.</a:t>
            </a:r>
          </a:p>
          <a:p>
            <a:pPr marL="0" indent="0">
              <a:buNone/>
            </a:pPr>
            <a:endParaRPr lang="en-US" dirty="0"/>
          </a:p>
          <a:p>
            <a:endParaRPr lang="en-US" dirty="0"/>
          </a:p>
        </p:txBody>
      </p:sp>
    </p:spTree>
    <p:extLst>
      <p:ext uri="{BB962C8B-B14F-4D97-AF65-F5344CB8AC3E}">
        <p14:creationId xmlns:p14="http://schemas.microsoft.com/office/powerpoint/2010/main" val="3916495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10361</TotalTime>
  <Words>8841</Words>
  <Application>Microsoft Macintosh PowerPoint</Application>
  <PresentationFormat>On-screen Show (4:3)</PresentationFormat>
  <Paragraphs>1140</Paragraphs>
  <Slides>72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LM Roman 12</vt:lpstr>
      <vt:lpstr>Symbol</vt:lpstr>
      <vt:lpstr>Times</vt:lpstr>
      <vt:lpstr>Times New Roman</vt:lpstr>
      <vt:lpstr>Office Theme</vt:lpstr>
      <vt:lpstr>Class 10: Finish App Fraud Model, Build a Credit Score, Class Summary, ML Sate of the Art</vt:lpstr>
      <vt:lpstr>Homework 10. Project 2 Report</vt:lpstr>
      <vt:lpstr>PowerPoint Presentation</vt:lpstr>
      <vt:lpstr>What You Need to Do For HW9, HW10</vt:lpstr>
      <vt:lpstr>Assignments and Grading </vt:lpstr>
      <vt:lpstr>Assignments and Grading </vt:lpstr>
      <vt:lpstr>Building Credit Scores Using Machine Learning</vt:lpstr>
      <vt:lpstr>What is a Credit Score?</vt:lpstr>
      <vt:lpstr>Some History of Credit Scoring</vt:lpstr>
      <vt:lpstr>Example of Simple Credit Score Cards</vt:lpstr>
      <vt:lpstr>Recent Advances in Credit Models</vt:lpstr>
      <vt:lpstr>Typical to “Matrix” Two Scores</vt:lpstr>
      <vt:lpstr>Some FICO Score Alternatives</vt:lpstr>
      <vt:lpstr>Credit Scores are Generally One of Two Types</vt:lpstr>
      <vt:lpstr>Data Used for the Score Depends on the Thing Being Scored </vt:lpstr>
      <vt:lpstr>How Do Businesses Use Credit Scores</vt:lpstr>
      <vt:lpstr>Goods, Bads, Indeterminates</vt:lpstr>
      <vt:lpstr>Design of a Single Record for Modeling</vt:lpstr>
      <vt:lpstr>Design for a Loan Application Credit Score</vt:lpstr>
      <vt:lpstr>Design for a Loan Behavior Credit Score</vt:lpstr>
      <vt:lpstr>What Existing Account Data Looks Like</vt:lpstr>
      <vt:lpstr>How to Build Data Records for Existing Customers</vt:lpstr>
      <vt:lpstr>Design: Inclusions/Exclusions</vt:lpstr>
      <vt:lpstr>Example of Building a Credit Score Model</vt:lpstr>
      <vt:lpstr>Example of Building a Credit Score: Lending Club</vt:lpstr>
      <vt:lpstr>Data Fields 1</vt:lpstr>
      <vt:lpstr>Data Fields 2</vt:lpstr>
      <vt:lpstr>Good/Bad Loans by Year</vt:lpstr>
      <vt:lpstr>Loan Interest Rate by Time and Credit Class</vt:lpstr>
      <vt:lpstr>Good/Bad Loans by Loan Purpose</vt:lpstr>
      <vt:lpstr>Important  Model Design Issues</vt:lpstr>
      <vt:lpstr>Some Design Decisions. Requires Business Guidance</vt:lpstr>
      <vt:lpstr>Data Cleaning</vt:lpstr>
      <vt:lpstr>Building Variables From the Fields</vt:lpstr>
      <vt:lpstr>Separate Fields Into Numeric or Categorical</vt:lpstr>
      <vt:lpstr>Build Variables from the Fields</vt:lpstr>
      <vt:lpstr>Feature Selection</vt:lpstr>
      <vt:lpstr>Feature Selection: Filter</vt:lpstr>
      <vt:lpstr>Feature Selection: Wrapper</vt:lpstr>
      <vt:lpstr>Modeling Results</vt:lpstr>
      <vt:lpstr>Always Look at What Variables Are the Most Important</vt:lpstr>
      <vt:lpstr>Remove the Suspicious Variable and Rebuild</vt:lpstr>
      <vt:lpstr>Model Results Table</vt:lpstr>
      <vt:lpstr>Credit Score Summary</vt:lpstr>
      <vt:lpstr>Break</vt:lpstr>
      <vt:lpstr>Dr Steve’s Advice to Avoid Fraud</vt:lpstr>
      <vt:lpstr>Class Review and Summary</vt:lpstr>
      <vt:lpstr>Two Kinds of Fraud Algorithms</vt:lpstr>
      <vt:lpstr>Predictive Analytics Pipeline in Business</vt:lpstr>
      <vt:lpstr>Supervised Vs. Unsupervised Modeling</vt:lpstr>
      <vt:lpstr>Supervised Machine Learning is Fitting a Surface</vt:lpstr>
      <vt:lpstr>Machine Learning Algorithms Are Dumb</vt:lpstr>
      <vt:lpstr>General Model Measures of Goodness</vt:lpstr>
      <vt:lpstr>Building Supervised Models</vt:lpstr>
      <vt:lpstr>Data Preparation for Supervised Models</vt:lpstr>
      <vt:lpstr>Data Cleaning: Three Parts</vt:lpstr>
      <vt:lpstr>Building Unsupervised Fraud Models</vt:lpstr>
      <vt:lpstr>What Do We Do With Data to Build a Model</vt:lpstr>
      <vt:lpstr>Most Common Kinds of Data Fields</vt:lpstr>
      <vt:lpstr>Making Variables From Numeric Fields</vt:lpstr>
      <vt:lpstr>How to Do Encoding for Categoricals</vt:lpstr>
      <vt:lpstr>Feature Selection Methods Ways to categorize feature selection</vt:lpstr>
      <vt:lpstr>How to Tune Model Hyperparameters</vt:lpstr>
      <vt:lpstr>ML Advice and State of the Art</vt:lpstr>
      <vt:lpstr>Dr. Steve’s Rules for Machine Learning</vt:lpstr>
      <vt:lpstr>Dr. Steve’s Pretty Good Flowchart for Predictive Models</vt:lpstr>
      <vt:lpstr>Evolution of Predictive ML Algorithms</vt:lpstr>
      <vt:lpstr>Current State of Machine Learning</vt:lpstr>
      <vt:lpstr>What Can AI Do?</vt:lpstr>
      <vt:lpstr>Hierarchy of Value For Business Models</vt:lpstr>
      <vt:lpstr>Examples of High-Leverage Design Decisions</vt:lpstr>
      <vt:lpstr>What You’ve Done/Learned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coggeshall</dc:creator>
  <cp:lastModifiedBy>steve coggeshall</cp:lastModifiedBy>
  <cp:revision>978</cp:revision>
  <cp:lastPrinted>2025-05-18T22:50:29Z</cp:lastPrinted>
  <dcterms:created xsi:type="dcterms:W3CDTF">2022-11-03T23:24:51Z</dcterms:created>
  <dcterms:modified xsi:type="dcterms:W3CDTF">2025-06-04T17:17:54Z</dcterms:modified>
</cp:coreProperties>
</file>